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37"/>
  </p:notesMasterIdLst>
  <p:handoutMasterIdLst>
    <p:handoutMasterId r:id="rId38"/>
  </p:handoutMasterIdLst>
  <p:sldIdLst>
    <p:sldId id="256" r:id="rId2"/>
    <p:sldId id="422" r:id="rId3"/>
    <p:sldId id="331" r:id="rId4"/>
    <p:sldId id="419" r:id="rId5"/>
    <p:sldId id="339" r:id="rId6"/>
    <p:sldId id="340" r:id="rId7"/>
    <p:sldId id="423" r:id="rId8"/>
    <p:sldId id="382" r:id="rId9"/>
    <p:sldId id="385" r:id="rId10"/>
    <p:sldId id="424" r:id="rId11"/>
    <p:sldId id="386" r:id="rId12"/>
    <p:sldId id="387" r:id="rId13"/>
    <p:sldId id="388" r:id="rId14"/>
    <p:sldId id="389" r:id="rId15"/>
    <p:sldId id="425" r:id="rId16"/>
    <p:sldId id="391" r:id="rId17"/>
    <p:sldId id="392" r:id="rId18"/>
    <p:sldId id="394" r:id="rId19"/>
    <p:sldId id="395" r:id="rId20"/>
    <p:sldId id="403" r:id="rId21"/>
    <p:sldId id="404" r:id="rId22"/>
    <p:sldId id="426" r:id="rId23"/>
    <p:sldId id="418" r:id="rId24"/>
    <p:sldId id="406" r:id="rId25"/>
    <p:sldId id="407" r:id="rId26"/>
    <p:sldId id="341" r:id="rId27"/>
    <p:sldId id="344" r:id="rId28"/>
    <p:sldId id="410" r:id="rId29"/>
    <p:sldId id="417" r:id="rId30"/>
    <p:sldId id="420" r:id="rId31"/>
    <p:sldId id="428" r:id="rId32"/>
    <p:sldId id="427" r:id="rId33"/>
    <p:sldId id="411" r:id="rId34"/>
    <p:sldId id="412" r:id="rId35"/>
    <p:sldId id="413" r:id="rId36"/>
  </p:sldIdLst>
  <p:sldSz cx="9144000" cy="6858000" type="screen4x3"/>
  <p:notesSz cx="9928225" cy="6797675"/>
  <p:embeddedFontLst>
    <p:embeddedFont>
      <p:font typeface="黑体" panose="02010609060101010101" pitchFamily="49" charset="-122"/>
      <p:regular r:id="rId39"/>
    </p:embeddedFont>
    <p:embeddedFont>
      <p:font typeface="Cambria Math" panose="02040503050406030204" pitchFamily="18"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141" userDrawn="1">
          <p15:clr>
            <a:srgbClr val="A4A3A4"/>
          </p15:clr>
        </p15:guide>
        <p15:guide id="2" pos="312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C66"/>
    <a:srgbClr val="99CCFF"/>
    <a:srgbClr val="CCECFF"/>
    <a:srgbClr val="CCFF66"/>
    <a:srgbClr val="99CC00"/>
    <a:srgbClr val="CCFFCC"/>
    <a:srgbClr val="F6E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7" autoAdjust="0"/>
    <p:restoredTop sz="90139" autoAdjust="0"/>
  </p:normalViewPr>
  <p:slideViewPr>
    <p:cSldViewPr>
      <p:cViewPr varScale="1">
        <p:scale>
          <a:sx n="80" d="100"/>
          <a:sy n="80" d="100"/>
        </p:scale>
        <p:origin x="-132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8" d="100"/>
          <a:sy n="68" d="100"/>
        </p:scale>
        <p:origin x="-2856" y="-108"/>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pieChart>
        <c:varyColors val="1"/>
        <c:ser>
          <c:idx val="0"/>
          <c:order val="0"/>
          <c:tx>
            <c:strRef>
              <c:f>Sheet1!$B$1</c:f>
              <c:strCache>
                <c:ptCount val="1"/>
                <c:pt idx="0">
                  <c:v>合理用药规则</c:v>
                </c:pt>
              </c:strCache>
            </c:strRef>
          </c:tx>
          <c:dLbls>
            <c:txPr>
              <a:bodyPr/>
              <a:lstStyle/>
              <a:p>
                <a:pPr>
                  <a:defRPr sz="1200"/>
                </a:pPr>
                <a:endParaRPr lang="zh-CN"/>
              </a:p>
            </c:txPr>
            <c:showLegendKey val="0"/>
            <c:showVal val="1"/>
            <c:showCatName val="0"/>
            <c:showSerName val="0"/>
            <c:showPercent val="0"/>
            <c:showBubbleSize val="0"/>
            <c:showLeaderLines val="1"/>
          </c:dLbls>
          <c:cat>
            <c:strRef>
              <c:f>Sheet1!$A$2:$A$13</c:f>
              <c:strCache>
                <c:ptCount val="11"/>
                <c:pt idx="0">
                  <c:v>剂量</c:v>
                </c:pt>
                <c:pt idx="1">
                  <c:v>每日累积最大剂量</c:v>
                </c:pt>
                <c:pt idx="2">
                  <c:v>用药途径</c:v>
                </c:pt>
                <c:pt idx="3">
                  <c:v>用药频次</c:v>
                </c:pt>
                <c:pt idx="4">
                  <c:v>皮试</c:v>
                </c:pt>
                <c:pt idx="5">
                  <c:v>溶媒</c:v>
                </c:pt>
                <c:pt idx="6">
                  <c:v>溶媒剂量</c:v>
                </c:pt>
                <c:pt idx="7">
                  <c:v>配伍禁忌</c:v>
                </c:pt>
                <c:pt idx="8">
                  <c:v>禁忌症</c:v>
                </c:pt>
                <c:pt idx="9">
                  <c:v>妊娠期用药风险</c:v>
                </c:pt>
                <c:pt idx="10">
                  <c:v>处方权限制</c:v>
                </c:pt>
              </c:strCache>
            </c:strRef>
          </c:cat>
          <c:val>
            <c:numRef>
              <c:f>Sheet1!$B$2:$B$13</c:f>
              <c:numCache>
                <c:formatCode>General</c:formatCode>
                <c:ptCount val="12"/>
                <c:pt idx="0">
                  <c:v>13</c:v>
                </c:pt>
                <c:pt idx="1">
                  <c:v>15</c:v>
                </c:pt>
                <c:pt idx="2">
                  <c:v>12</c:v>
                </c:pt>
                <c:pt idx="3">
                  <c:v>5</c:v>
                </c:pt>
                <c:pt idx="4">
                  <c:v>6</c:v>
                </c:pt>
                <c:pt idx="5">
                  <c:v>61</c:v>
                </c:pt>
                <c:pt idx="6">
                  <c:v>10</c:v>
                </c:pt>
                <c:pt idx="7">
                  <c:v>594</c:v>
                </c:pt>
                <c:pt idx="8">
                  <c:v>581</c:v>
                </c:pt>
                <c:pt idx="9">
                  <c:v>25</c:v>
                </c:pt>
                <c:pt idx="10">
                  <c:v>1</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7A1C59EF-665E-46EA-B640-B9733108324E}" type="datetimeFigureOut">
              <a:rPr lang="zh-CN" altLang="en-US" smtClean="0"/>
              <a:t>2015/3/9</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E2F75143-8BE3-41AE-84A6-6087B02EC4A3}" type="slidenum">
              <a:rPr lang="zh-CN" altLang="en-US" smtClean="0"/>
              <a:t>‹#›</a:t>
            </a:fld>
            <a:endParaRPr lang="zh-CN" altLang="en-US"/>
          </a:p>
        </p:txBody>
      </p:sp>
    </p:spTree>
    <p:extLst>
      <p:ext uri="{BB962C8B-B14F-4D97-AF65-F5344CB8AC3E}">
        <p14:creationId xmlns:p14="http://schemas.microsoft.com/office/powerpoint/2010/main" val="2270543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lvl1pPr>
          </a:lstStyle>
          <a:p>
            <a:fld id="{63C57630-9249-42E2-A795-7CD15EE023DC}" type="datetimeFigureOut">
              <a:rPr lang="zh-CN" altLang="en-US" smtClean="0"/>
              <a:t>2015/3/9</a:t>
            </a:fld>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lvl1pPr>
          </a:lstStyle>
          <a:p>
            <a:fld id="{B4A8D2BF-E259-4E1F-A10C-3602ACF86AAB}" type="slidenum">
              <a:rPr lang="zh-CN" altLang="en-US" smtClean="0"/>
              <a:t>‹#›</a:t>
            </a:fld>
            <a:endParaRPr lang="zh-CN" altLang="en-US"/>
          </a:p>
        </p:txBody>
      </p:sp>
    </p:spTree>
    <p:extLst>
      <p:ext uri="{BB962C8B-B14F-4D97-AF65-F5344CB8AC3E}">
        <p14:creationId xmlns:p14="http://schemas.microsoft.com/office/powerpoint/2010/main" val="2043547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这说明我们面对着海量的药学知识。这说明了用药监控的必要性。</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3</a:t>
            </a:fld>
            <a:endParaRPr lang="zh-CN" altLang="en-US"/>
          </a:p>
        </p:txBody>
      </p:sp>
    </p:spTree>
    <p:extLst>
      <p:ext uri="{BB962C8B-B14F-4D97-AF65-F5344CB8AC3E}">
        <p14:creationId xmlns:p14="http://schemas.microsoft.com/office/powerpoint/2010/main" val="3173199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下呼吸道感染诊断示例，通过相关标准，我们可以得知咳嗽、痰粘稠、发热临床症状是诊断下呼吸道感染所必须的，下面三个症状只要出现一个即可，因此我们可以利用相应的临床数据项获得诊断逻辑表达式，将其存储到知识库中</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21</a:t>
            </a:fld>
            <a:endParaRPr lang="zh-CN" altLang="en-US"/>
          </a:p>
        </p:txBody>
      </p:sp>
    </p:spTree>
    <p:extLst>
      <p:ext uri="{BB962C8B-B14F-4D97-AF65-F5344CB8AC3E}">
        <p14:creationId xmlns:p14="http://schemas.microsoft.com/office/powerpoint/2010/main" val="1088460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列表</a:t>
            </a:r>
            <a:r>
              <a:rPr lang="en-US" altLang="zh-CN" sz="1200" kern="1200" dirty="0" smtClean="0">
                <a:solidFill>
                  <a:schemeClr val="tx1"/>
                </a:solidFill>
                <a:effectLst/>
                <a:latin typeface="+mn-lt"/>
                <a:ea typeface="+mn-ea"/>
                <a:cs typeface="+mn-cs"/>
              </a:rPr>
              <a:t>A</a:t>
            </a:r>
            <a:r>
              <a:rPr lang="zh-CN" altLang="zh-CN" sz="1200" kern="1200" dirty="0" smtClean="0">
                <a:solidFill>
                  <a:schemeClr val="tx1"/>
                </a:solidFill>
                <a:effectLst/>
                <a:latin typeface="+mn-lt"/>
                <a:ea typeface="+mn-ea"/>
                <a:cs typeface="+mn-cs"/>
              </a:rPr>
              <a:t>是当前在院病人列表，病人一共有需要药学监护（来自于临床医生的用药监控请求）和已被药学监护这两种监护状态；药师点击“查看”可以了解病人更加具体的临床数据（如病人基本信息、检验、检查等），从而判断是否需要将其添加到自己的监护病人列表。列表</a:t>
            </a:r>
            <a:r>
              <a:rPr lang="en-US" altLang="zh-CN" sz="1200" kern="1200" dirty="0" smtClean="0">
                <a:solidFill>
                  <a:schemeClr val="tx1"/>
                </a:solidFill>
                <a:effectLst/>
                <a:latin typeface="+mn-lt"/>
                <a:ea typeface="+mn-ea"/>
                <a:cs typeface="+mn-cs"/>
              </a:rPr>
              <a:t>B</a:t>
            </a:r>
            <a:r>
              <a:rPr lang="zh-CN" altLang="zh-CN" sz="1200" kern="1200" dirty="0" smtClean="0">
                <a:solidFill>
                  <a:schemeClr val="tx1"/>
                </a:solidFill>
                <a:effectLst/>
                <a:latin typeface="+mn-lt"/>
                <a:ea typeface="+mn-ea"/>
                <a:cs typeface="+mn-cs"/>
              </a:rPr>
              <a:t>是当前药师的监护病人列表，点击“查看”可以看到病患的所有药疗医嘱内容和临床数据，当药师认为其中某一条医嘱可能存在不合理用药问题，药师可以直接针对该医嘱填写用药建议反馈到病人的主治医生；另外，当药师认为病患不需要监护时，可以取消对该病患的药物监控。列表</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展现的是当前临床药师的历史用药建议。</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24</a:t>
            </a:fld>
            <a:endParaRPr lang="zh-CN" altLang="en-US"/>
          </a:p>
        </p:txBody>
      </p:sp>
    </p:spTree>
    <p:extLst>
      <p:ext uri="{BB962C8B-B14F-4D97-AF65-F5344CB8AC3E}">
        <p14:creationId xmlns:p14="http://schemas.microsoft.com/office/powerpoint/2010/main" val="339760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主要有两种警报模式，首先是异步模式，这种模式不会影响临床医生的原来的操作；另一个是同步模式，临床医生必须对用药警报处理后才能继续原来的操作</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25</a:t>
            </a:fld>
            <a:endParaRPr lang="zh-CN" altLang="en-US"/>
          </a:p>
        </p:txBody>
      </p:sp>
    </p:spTree>
    <p:extLst>
      <p:ext uri="{BB962C8B-B14F-4D97-AF65-F5344CB8AC3E}">
        <p14:creationId xmlns:p14="http://schemas.microsoft.com/office/powerpoint/2010/main" val="2565319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由于手麻系统的缺失，我们从病人手术记录中提取手术时间，然后从临床数据库中获得围术期内病人的用药信息，最后根据监控需求形成一定格式的列表</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27</a:t>
            </a:fld>
            <a:endParaRPr lang="zh-CN" altLang="en-US"/>
          </a:p>
        </p:txBody>
      </p:sp>
    </p:spTree>
    <p:extLst>
      <p:ext uri="{BB962C8B-B14F-4D97-AF65-F5344CB8AC3E}">
        <p14:creationId xmlns:p14="http://schemas.microsoft.com/office/powerpoint/2010/main" val="583001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算法以动态链接库（</a:t>
            </a:r>
            <a:r>
              <a:rPr lang="en-US" altLang="zh-CN" sz="1200" kern="1200" dirty="0" smtClean="0">
                <a:solidFill>
                  <a:schemeClr val="tx1"/>
                </a:solidFill>
                <a:effectLst/>
                <a:latin typeface="+mn-lt"/>
                <a:ea typeface="+mn-ea"/>
                <a:cs typeface="+mn-cs"/>
              </a:rPr>
              <a:t>Dynamic Link Library</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DLL</a:t>
            </a:r>
            <a:r>
              <a:rPr lang="zh-CN" altLang="zh-CN" sz="1200" kern="1200" dirty="0" smtClean="0">
                <a:solidFill>
                  <a:schemeClr val="tx1"/>
                </a:solidFill>
                <a:effectLst/>
                <a:latin typeface="+mn-lt"/>
                <a:ea typeface="+mn-ea"/>
                <a:cs typeface="+mn-cs"/>
              </a:rPr>
              <a:t>）的形式添加到临床药师平台，平台在提供临床药学服务时可以利用反射机制（</a:t>
            </a:r>
            <a:r>
              <a:rPr lang="en-US" altLang="zh-CN" sz="1200" kern="1200" dirty="0" smtClean="0">
                <a:solidFill>
                  <a:schemeClr val="tx1"/>
                </a:solidFill>
                <a:effectLst/>
                <a:latin typeface="+mn-lt"/>
                <a:ea typeface="+mn-ea"/>
                <a:cs typeface="+mn-cs"/>
              </a:rPr>
              <a:t>Reflection</a:t>
            </a:r>
            <a:r>
              <a:rPr lang="zh-CN" altLang="zh-CN" sz="1200" kern="1200" dirty="0" smtClean="0">
                <a:solidFill>
                  <a:schemeClr val="tx1"/>
                </a:solidFill>
                <a:effectLst/>
                <a:latin typeface="+mn-lt"/>
                <a:ea typeface="+mn-ea"/>
                <a:cs typeface="+mn-cs"/>
              </a:rPr>
              <a:t>，可以让程序员在程序运行时获得类型信息的方式）调用这些</a:t>
            </a:r>
            <a:r>
              <a:rPr lang="en-US" altLang="zh-CN" sz="1200" kern="1200" dirty="0" smtClean="0">
                <a:solidFill>
                  <a:schemeClr val="tx1"/>
                </a:solidFill>
                <a:effectLst/>
                <a:latin typeface="+mn-lt"/>
                <a:ea typeface="+mn-ea"/>
                <a:cs typeface="+mn-cs"/>
              </a:rPr>
              <a:t>DLL</a:t>
            </a:r>
            <a:r>
              <a:rPr lang="zh-CN" altLang="zh-CN" sz="1200" kern="1200" dirty="0" smtClean="0">
                <a:solidFill>
                  <a:schemeClr val="tx1"/>
                </a:solidFill>
                <a:effectLst/>
                <a:latin typeface="+mn-lt"/>
                <a:ea typeface="+mn-ea"/>
                <a:cs typeface="+mn-cs"/>
              </a:rPr>
              <a:t>形式的</a:t>
            </a:r>
            <a:r>
              <a:rPr lang="en-US" altLang="zh-CN" sz="1200" kern="1200" dirty="0" smtClean="0">
                <a:solidFill>
                  <a:schemeClr val="tx1"/>
                </a:solidFill>
                <a:effectLst/>
                <a:latin typeface="+mn-lt"/>
                <a:ea typeface="+mn-ea"/>
                <a:cs typeface="+mn-cs"/>
              </a:rPr>
              <a:t>MLP</a:t>
            </a:r>
            <a:r>
              <a:rPr lang="zh-CN" altLang="zh-CN" sz="1200" kern="1200" dirty="0" smtClean="0">
                <a:solidFill>
                  <a:schemeClr val="tx1"/>
                </a:solidFill>
                <a:effectLst/>
                <a:latin typeface="+mn-lt"/>
                <a:ea typeface="+mn-ea"/>
                <a:cs typeface="+mn-cs"/>
              </a:rPr>
              <a:t>算法，已完成特定的提取任务。</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临床药师工作平台采取一个轻量级的内部使用</a:t>
            </a:r>
            <a:r>
              <a:rPr lang="en-US" altLang="zh-CN" sz="1200" kern="1200" dirty="0" smtClean="0">
                <a:solidFill>
                  <a:schemeClr val="tx1"/>
                </a:solidFill>
                <a:effectLst/>
                <a:latin typeface="+mn-lt"/>
                <a:ea typeface="+mn-ea"/>
                <a:cs typeface="+mn-cs"/>
              </a:rPr>
              <a:t>ANTLR (</a:t>
            </a:r>
            <a:r>
              <a:rPr lang="en-US" altLang="zh-CN" sz="1200" kern="1200" dirty="0" err="1" smtClean="0">
                <a:solidFill>
                  <a:schemeClr val="tx1"/>
                </a:solidFill>
                <a:effectLst/>
                <a:latin typeface="+mn-lt"/>
                <a:ea typeface="+mn-ea"/>
                <a:cs typeface="+mn-cs"/>
              </a:rPr>
              <a:t>ANother</a:t>
            </a:r>
            <a:r>
              <a:rPr lang="en-US" altLang="zh-CN" sz="1200" kern="1200" dirty="0" smtClean="0">
                <a:solidFill>
                  <a:schemeClr val="tx1"/>
                </a:solidFill>
                <a:effectLst/>
                <a:latin typeface="+mn-lt"/>
                <a:ea typeface="+mn-ea"/>
                <a:cs typeface="+mn-cs"/>
              </a:rPr>
              <a:t> Tool for Language Recognition)</a:t>
            </a:r>
            <a:r>
              <a:rPr lang="zh-CN" altLang="zh-CN" sz="1200" kern="1200" dirty="0" smtClean="0">
                <a:solidFill>
                  <a:schemeClr val="tx1"/>
                </a:solidFill>
                <a:effectLst/>
                <a:latin typeface="+mn-lt"/>
                <a:ea typeface="+mn-ea"/>
                <a:cs typeface="+mn-cs"/>
              </a:rPr>
              <a:t>对规则表达式进行解析和运算的推理引擎</a:t>
            </a:r>
            <a:r>
              <a:rPr lang="zh-CN" altLang="en-US"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28</a:t>
            </a:fld>
            <a:endParaRPr lang="zh-CN" altLang="en-US"/>
          </a:p>
        </p:txBody>
      </p:sp>
    </p:spTree>
    <p:extLst>
      <p:ext uri="{BB962C8B-B14F-4D97-AF65-F5344CB8AC3E}">
        <p14:creationId xmlns:p14="http://schemas.microsoft.com/office/powerpoint/2010/main" val="14235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4235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为了评估临床医生对合理用药规则监控的接受程度，我们采取警报接受率的评估方法</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4235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CPOE</a:t>
            </a:r>
            <a:r>
              <a:rPr lang="zh-CN" altLang="en-US" dirty="0" smtClean="0"/>
              <a:t>产生的电子医嘱比人工的更加清晰，用药提醒能使处方更加安全，但其使用的商业知识库内容庞大，阈值较低，容易产生提醒疲劳，缺乏及时的修正手段。</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01992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临床药师的出现正是为了应对上述的临床问题。同样地，药师也面临着海量的药学知识，此外还有信息化的临床环境，如何令临床药师的工作融入到信息化临床环境十分重要。</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5</a:t>
            </a:fld>
            <a:endParaRPr lang="zh-CN" altLang="en-US"/>
          </a:p>
        </p:txBody>
      </p:sp>
    </p:spTree>
    <p:extLst>
      <p:ext uri="{BB962C8B-B14F-4D97-AF65-F5344CB8AC3E}">
        <p14:creationId xmlns:p14="http://schemas.microsoft.com/office/powerpoint/2010/main" val="1387722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没有建立药学知识库，因此不能对海量。。。因此，我们需要一种更加</a:t>
            </a:r>
            <a:r>
              <a:rPr lang="zh-CN" altLang="zh-CN" sz="1200" kern="1200" dirty="0" smtClean="0">
                <a:solidFill>
                  <a:schemeClr val="tx1"/>
                </a:solidFill>
                <a:effectLst/>
                <a:latin typeface="+mn-lt"/>
                <a:ea typeface="+mn-ea"/>
                <a:cs typeface="+mn-cs"/>
              </a:rPr>
              <a:t>有效的融合计算机知识库、临床药师、临床医生等资源</a:t>
            </a:r>
            <a:r>
              <a:rPr lang="zh-CN" altLang="en-US" sz="1200" kern="1200" dirty="0" smtClean="0">
                <a:solidFill>
                  <a:schemeClr val="tx1"/>
                </a:solidFill>
                <a:effectLst/>
                <a:latin typeface="+mn-lt"/>
                <a:ea typeface="+mn-ea"/>
                <a:cs typeface="+mn-cs"/>
              </a:rPr>
              <a:t>的手段，</a:t>
            </a:r>
            <a:r>
              <a:rPr lang="zh-CN" altLang="zh-CN" sz="1200" kern="1200" dirty="0" smtClean="0">
                <a:solidFill>
                  <a:schemeClr val="tx1"/>
                </a:solidFill>
                <a:effectLst/>
                <a:latin typeface="+mn-lt"/>
                <a:ea typeface="+mn-ea"/>
                <a:cs typeface="+mn-cs"/>
              </a:rPr>
              <a:t>为临床个体以及整体的合理用药提供</a:t>
            </a:r>
            <a:r>
              <a:rPr lang="zh-CN" altLang="en-US" sz="1200" kern="1200" dirty="0" smtClean="0">
                <a:solidFill>
                  <a:schemeClr val="tx1"/>
                </a:solidFill>
                <a:effectLst/>
                <a:latin typeface="+mn-lt"/>
                <a:ea typeface="+mn-ea"/>
                <a:cs typeface="+mn-cs"/>
              </a:rPr>
              <a:t>保障。</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6</a:t>
            </a:fld>
            <a:endParaRPr lang="zh-CN" altLang="en-US"/>
          </a:p>
        </p:txBody>
      </p:sp>
    </p:spTree>
    <p:extLst>
      <p:ext uri="{BB962C8B-B14F-4D97-AF65-F5344CB8AC3E}">
        <p14:creationId xmlns:p14="http://schemas.microsoft.com/office/powerpoint/2010/main" val="101992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我的工作主要从知识获取、知识组织和管理以及知识应用三方面展开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8</a:t>
            </a:fld>
            <a:endParaRPr lang="zh-CN" altLang="en-US"/>
          </a:p>
        </p:txBody>
      </p:sp>
    </p:spTree>
    <p:extLst>
      <p:ext uri="{BB962C8B-B14F-4D97-AF65-F5344CB8AC3E}">
        <p14:creationId xmlns:p14="http://schemas.microsoft.com/office/powerpoint/2010/main" val="2331877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整个系统总体上可分为输入部分和输出部分。</a:t>
            </a:r>
            <a:r>
              <a:rPr lang="zh-CN" altLang="zh-CN" sz="1200" kern="1200" dirty="0" smtClean="0">
                <a:solidFill>
                  <a:schemeClr val="tx1"/>
                </a:solidFill>
                <a:effectLst/>
                <a:latin typeface="+mn-lt"/>
                <a:ea typeface="+mn-ea"/>
                <a:cs typeface="+mn-cs"/>
              </a:rPr>
              <a:t>药学知识库是</a:t>
            </a:r>
            <a:r>
              <a:rPr lang="zh-CN" altLang="en-US" sz="1200" kern="1200" dirty="0" smtClean="0">
                <a:solidFill>
                  <a:schemeClr val="tx1"/>
                </a:solidFill>
                <a:effectLst/>
                <a:latin typeface="+mn-lt"/>
                <a:ea typeface="+mn-ea"/>
                <a:cs typeface="+mn-cs"/>
              </a:rPr>
              <a:t>系统</a:t>
            </a:r>
            <a:r>
              <a:rPr lang="zh-CN" altLang="zh-CN" sz="1200" kern="1200" dirty="0" smtClean="0">
                <a:solidFill>
                  <a:schemeClr val="tx1"/>
                </a:solidFill>
                <a:effectLst/>
                <a:latin typeface="+mn-lt"/>
                <a:ea typeface="+mn-ea"/>
                <a:cs typeface="+mn-cs"/>
              </a:rPr>
              <a:t>的输入部分，药学知识库</a:t>
            </a:r>
            <a:r>
              <a:rPr lang="zh-CN" altLang="en-US" sz="1200" kern="1200" dirty="0" smtClean="0">
                <a:solidFill>
                  <a:schemeClr val="tx1"/>
                </a:solidFill>
                <a:effectLst/>
                <a:latin typeface="+mn-lt"/>
                <a:ea typeface="+mn-ea"/>
                <a:cs typeface="+mn-cs"/>
              </a:rPr>
              <a:t>中的药学知识主要来源于</a:t>
            </a:r>
            <a:r>
              <a:rPr lang="zh-CN" altLang="zh-CN" sz="1200" kern="1200" dirty="0" smtClean="0">
                <a:solidFill>
                  <a:schemeClr val="tx1"/>
                </a:solidFill>
                <a:effectLst/>
                <a:latin typeface="+mn-lt"/>
                <a:ea typeface="+mn-ea"/>
                <a:cs typeface="+mn-cs"/>
              </a:rPr>
              <a:t>临床数据库的基础数据</a:t>
            </a:r>
            <a:r>
              <a:rPr lang="zh-CN" altLang="en-US" sz="1200" kern="1200" dirty="0" smtClean="0">
                <a:solidFill>
                  <a:schemeClr val="tx1"/>
                </a:solidFill>
                <a:effectLst/>
                <a:latin typeface="+mn-lt"/>
                <a:ea typeface="+mn-ea"/>
                <a:cs typeface="+mn-cs"/>
              </a:rPr>
              <a:t>和知识专家通过知识编辑平台维护。临床用药监控服务是系统的输出部分，</a:t>
            </a:r>
            <a:r>
              <a:rPr lang="zh-CN" altLang="zh-CN" sz="1200" kern="1200" dirty="0" smtClean="0">
                <a:solidFill>
                  <a:schemeClr val="tx1"/>
                </a:solidFill>
                <a:effectLst/>
                <a:latin typeface="+mn-lt"/>
                <a:ea typeface="+mn-ea"/>
                <a:cs typeface="+mn-cs"/>
              </a:rPr>
              <a:t>实现临床药师与其他决策支持系统的协同工作</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为临床医生提供实时的用药</a:t>
            </a:r>
            <a:r>
              <a:rPr lang="zh-CN" altLang="en-US" sz="1200" kern="1200" dirty="0" smtClean="0">
                <a:solidFill>
                  <a:schemeClr val="tx1"/>
                </a:solidFill>
                <a:effectLst/>
                <a:latin typeface="+mn-lt"/>
                <a:ea typeface="+mn-ea"/>
                <a:cs typeface="+mn-cs"/>
              </a:rPr>
              <a:t>监控。</a:t>
            </a:r>
            <a:endParaRPr lang="en-US" altLang="zh-CN" sz="120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11</a:t>
            </a:fld>
            <a:endParaRPr lang="zh-CN" altLang="en-US"/>
          </a:p>
        </p:txBody>
      </p:sp>
    </p:spTree>
    <p:extLst>
      <p:ext uri="{BB962C8B-B14F-4D97-AF65-F5344CB8AC3E}">
        <p14:creationId xmlns:p14="http://schemas.microsoft.com/office/powerpoint/2010/main" val="2527145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下面对知识库和监控服务框架展开描述，首先是知识库的框架，我们采用知识</a:t>
            </a:r>
            <a:r>
              <a:rPr lang="en-US" altLang="zh-CN" dirty="0" smtClean="0"/>
              <a:t>-</a:t>
            </a:r>
            <a:r>
              <a:rPr lang="zh-CN" altLang="en-US" dirty="0" smtClean="0"/>
              <a:t>实体</a:t>
            </a:r>
            <a:r>
              <a:rPr lang="en-US" altLang="zh-CN" dirty="0" smtClean="0"/>
              <a:t>-</a:t>
            </a:r>
            <a:r>
              <a:rPr lang="zh-CN" altLang="en-US" dirty="0" smtClean="0"/>
              <a:t>数据库表映射方法。工程师根据知识的描述需求，在监控系统建立相应的知识实体，然后利用</a:t>
            </a:r>
            <a:r>
              <a:rPr lang="en-US" altLang="zh-CN" sz="1200" kern="1200" dirty="0" smtClean="0">
                <a:solidFill>
                  <a:schemeClr val="tx1"/>
                </a:solidFill>
                <a:effectLst/>
                <a:latin typeface="+mn-lt"/>
                <a:ea typeface="+mn-ea"/>
                <a:cs typeface="+mn-cs"/>
              </a:rPr>
              <a:t>Entity Framework</a:t>
            </a:r>
            <a:r>
              <a:rPr lang="zh-CN" altLang="en-US" sz="1200" kern="1200" dirty="0" smtClean="0">
                <a:solidFill>
                  <a:schemeClr val="tx1"/>
                </a:solidFill>
                <a:effectLst/>
                <a:latin typeface="+mn-lt"/>
                <a:ea typeface="+mn-ea"/>
                <a:cs typeface="+mn-cs"/>
              </a:rPr>
              <a:t>技术将其持久化存储到数据库。</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12</a:t>
            </a:fld>
            <a:endParaRPr lang="zh-CN" altLang="en-US"/>
          </a:p>
        </p:txBody>
      </p:sp>
    </p:spTree>
    <p:extLst>
      <p:ext uri="{BB962C8B-B14F-4D97-AF65-F5344CB8AC3E}">
        <p14:creationId xmlns:p14="http://schemas.microsoft.com/office/powerpoint/2010/main" val="108247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知识库中知识来源</a:t>
            </a:r>
            <a:r>
              <a:rPr lang="zh-CN" altLang="en-US" sz="1200" kern="1200" dirty="0" smtClean="0">
                <a:solidFill>
                  <a:schemeClr val="tx1"/>
                </a:solidFill>
                <a:effectLst/>
                <a:latin typeface="+mn-lt"/>
                <a:ea typeface="+mn-ea"/>
                <a:cs typeface="+mn-cs"/>
              </a:rPr>
              <a:t>于</a:t>
            </a:r>
            <a:r>
              <a:rPr lang="zh-CN" altLang="zh-CN" sz="1200" kern="1200" dirty="0" smtClean="0">
                <a:solidFill>
                  <a:schemeClr val="tx1"/>
                </a:solidFill>
                <a:effectLst/>
                <a:latin typeface="+mn-lt"/>
                <a:ea typeface="+mn-ea"/>
                <a:cs typeface="+mn-cs"/>
              </a:rPr>
              <a:t>两大部分：</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从本地医疗机构的</a:t>
            </a:r>
            <a:r>
              <a:rPr lang="en-US" altLang="zh-CN" sz="1200" kern="1200" dirty="0" smtClean="0">
                <a:solidFill>
                  <a:schemeClr val="tx1"/>
                </a:solidFill>
                <a:effectLst/>
                <a:latin typeface="+mn-lt"/>
                <a:ea typeface="+mn-ea"/>
                <a:cs typeface="+mn-cs"/>
              </a:rPr>
              <a:t>HIS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LIS</a:t>
            </a:r>
            <a:r>
              <a:rPr lang="zh-CN" altLang="zh-CN" sz="1200" kern="1200" dirty="0" smtClean="0">
                <a:solidFill>
                  <a:schemeClr val="tx1"/>
                </a:solidFill>
                <a:effectLst/>
                <a:latin typeface="+mn-lt"/>
                <a:ea typeface="+mn-ea"/>
                <a:cs typeface="+mn-cs"/>
              </a:rPr>
              <a:t>系统基础数据库中导入一部分结构化基础资源，如药物种类、病原菌等这一类基础数据。围绕这些基础数据，知识专家不断地扩充这些知识的内容，这样就能快速地建立适合本地医疗机构临床环境的药学知识库。</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知识库另一大知识来源于临床药师的维护。我们为临床药师提供了知识编辑平台。编辑平台基于</a:t>
            </a:r>
            <a:r>
              <a:rPr lang="en-US" altLang="zh-CN" sz="1200" kern="1200" dirty="0" smtClean="0">
                <a:solidFill>
                  <a:schemeClr val="tx1"/>
                </a:solidFill>
                <a:effectLst/>
                <a:latin typeface="+mn-lt"/>
                <a:ea typeface="+mn-ea"/>
                <a:cs typeface="+mn-cs"/>
              </a:rPr>
              <a:t>B/S</a:t>
            </a:r>
            <a:r>
              <a:rPr lang="zh-CN" altLang="zh-CN" sz="1200" kern="1200" dirty="0" smtClean="0">
                <a:solidFill>
                  <a:schemeClr val="tx1"/>
                </a:solidFill>
                <a:effectLst/>
                <a:latin typeface="+mn-lt"/>
                <a:ea typeface="+mn-ea"/>
                <a:cs typeface="+mn-cs"/>
              </a:rPr>
              <a:t>架构，</a:t>
            </a:r>
            <a:r>
              <a:rPr lang="zh-CN" altLang="en-US" sz="1200" kern="1200" dirty="0" smtClean="0">
                <a:solidFill>
                  <a:schemeClr val="tx1"/>
                </a:solidFill>
                <a:effectLst/>
                <a:latin typeface="+mn-lt"/>
                <a:ea typeface="+mn-ea"/>
                <a:cs typeface="+mn-cs"/>
              </a:rPr>
              <a:t>系统</a:t>
            </a:r>
            <a:r>
              <a:rPr lang="zh-CN" altLang="zh-CN" sz="1200" kern="1200" dirty="0" smtClean="0">
                <a:solidFill>
                  <a:schemeClr val="tx1"/>
                </a:solidFill>
                <a:effectLst/>
                <a:latin typeface="+mn-lt"/>
                <a:ea typeface="+mn-ea"/>
                <a:cs typeface="+mn-cs"/>
              </a:rPr>
              <a:t>以网页形式展现给临床药师。</a:t>
            </a:r>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13</a:t>
            </a:fld>
            <a:endParaRPr lang="zh-CN" altLang="en-US"/>
          </a:p>
        </p:txBody>
      </p:sp>
    </p:spTree>
    <p:extLst>
      <p:ext uri="{BB962C8B-B14F-4D97-AF65-F5344CB8AC3E}">
        <p14:creationId xmlns:p14="http://schemas.microsoft.com/office/powerpoint/2010/main" val="392801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4A8D2BF-E259-4E1F-A10C-3602ACF86AAB}" type="slidenum">
              <a:rPr lang="zh-CN" altLang="en-US" smtClean="0"/>
              <a:t>16</a:t>
            </a:fld>
            <a:endParaRPr lang="zh-CN" altLang="en-US"/>
          </a:p>
        </p:txBody>
      </p:sp>
    </p:spTree>
    <p:extLst>
      <p:ext uri="{BB962C8B-B14F-4D97-AF65-F5344CB8AC3E}">
        <p14:creationId xmlns:p14="http://schemas.microsoft.com/office/powerpoint/2010/main" val="1617671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2636680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391121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307094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25860" y="375245"/>
            <a:ext cx="78867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132799-312E-4AB9-96AF-9AE56674C5C4}" type="datetimeFigureOut">
              <a:rPr lang="zh-CN" altLang="en-US" smtClean="0"/>
              <a:t>2015/3/9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38DCBF-93CC-4689-B02F-9B5843EA95B3}" type="slidenum">
              <a:rPr lang="zh-CN" altLang="en-US" smtClean="0"/>
              <a:t>‹#›</a:t>
            </a:fld>
            <a:endParaRPr lang="zh-CN" altLang="en-US"/>
          </a:p>
        </p:txBody>
      </p:sp>
      <p:sp>
        <p:nvSpPr>
          <p:cNvPr id="7" name="折角形 6"/>
          <p:cNvSpPr/>
          <p:nvPr userDrawn="1"/>
        </p:nvSpPr>
        <p:spPr>
          <a:xfrm rot="20581632">
            <a:off x="509839" y="702400"/>
            <a:ext cx="663157" cy="692509"/>
          </a:xfrm>
          <a:prstGeom prst="foldedCorne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8" name="矩形 7"/>
          <p:cNvSpPr/>
          <p:nvPr userDrawn="1"/>
        </p:nvSpPr>
        <p:spPr>
          <a:xfrm>
            <a:off x="755576" y="1048654"/>
            <a:ext cx="6984776" cy="76090"/>
          </a:xfrm>
          <a:prstGeom prst="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9" name="Picture 2" descr="I:\TUE visiting\学术讲座海报\zju.png"/>
          <p:cNvPicPr>
            <a:picLocks noChangeAspect="1" noChangeArrowheads="1"/>
          </p:cNvPicPr>
          <p:nvPr userDrawn="1"/>
        </p:nvPicPr>
        <p:blipFill>
          <a:blip r:embed="rId2">
            <a:biLevel thresh="75000"/>
            <a:extLst>
              <a:ext uri="{28A0092B-C50C-407E-A947-70E740481C1C}">
                <a14:useLocalDpi xmlns:a14="http://schemas.microsoft.com/office/drawing/2010/main" val="0"/>
              </a:ext>
            </a:extLst>
          </a:blip>
          <a:srcRect/>
          <a:stretch>
            <a:fillRect/>
          </a:stretch>
        </p:blipFill>
        <p:spPr bwMode="auto">
          <a:xfrm>
            <a:off x="200532" y="5589240"/>
            <a:ext cx="1080120" cy="108012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userDrawn="1"/>
        </p:nvCxnSpPr>
        <p:spPr>
          <a:xfrm flipV="1">
            <a:off x="1547664" y="6300028"/>
            <a:ext cx="7056784" cy="9292"/>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3"/>
          <p:cNvSpPr txBox="1"/>
          <p:nvPr userDrawn="1"/>
        </p:nvSpPr>
        <p:spPr>
          <a:xfrm>
            <a:off x="2505276" y="6289575"/>
            <a:ext cx="5811140"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医学信息学实验室   </a:t>
            </a:r>
            <a:r>
              <a:rPr lang="en-US" altLang="zh-CN" sz="1400" dirty="0" smtClean="0">
                <a:solidFill>
                  <a:schemeClr val="tx1"/>
                </a:solidFill>
              </a:rPr>
              <a:t>Laboratory of Biomedical Informatics</a:t>
            </a:r>
            <a:endParaRPr lang="zh-CN" altLang="en-US" sz="1400" dirty="0" smtClean="0">
              <a:solidFill>
                <a:schemeClr val="tx1"/>
              </a:solidFill>
            </a:endParaRPr>
          </a:p>
        </p:txBody>
      </p:sp>
    </p:spTree>
    <p:extLst>
      <p:ext uri="{BB962C8B-B14F-4D97-AF65-F5344CB8AC3E}">
        <p14:creationId xmlns:p14="http://schemas.microsoft.com/office/powerpoint/2010/main" val="3806099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2733775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342057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1697090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1809595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132799-312E-4AB9-96AF-9AE56674C5C4}" type="datetimeFigureOut">
              <a:rPr lang="zh-CN" altLang="en-US" smtClean="0"/>
              <a:t>2015/3/9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38DCBF-93CC-4689-B02F-9B5843EA95B3}" type="slidenum">
              <a:rPr lang="zh-CN" altLang="en-US" smtClean="0"/>
              <a:t>‹#›</a:t>
            </a:fld>
            <a:endParaRPr lang="zh-CN" altLang="en-US"/>
          </a:p>
        </p:txBody>
      </p:sp>
      <p:pic>
        <p:nvPicPr>
          <p:cNvPr id="5" name="Picture 2" descr="I:\TUE visiting\学术讲座海报\zju.png"/>
          <p:cNvPicPr>
            <a:picLocks noChangeAspect="1" noChangeArrowheads="1"/>
          </p:cNvPicPr>
          <p:nvPr userDrawn="1"/>
        </p:nvPicPr>
        <p:blipFill>
          <a:blip r:embed="rId2">
            <a:biLevel thresh="75000"/>
            <a:extLst>
              <a:ext uri="{28A0092B-C50C-407E-A947-70E740481C1C}">
                <a14:useLocalDpi xmlns:a14="http://schemas.microsoft.com/office/drawing/2010/main" val="0"/>
              </a:ext>
            </a:extLst>
          </a:blip>
          <a:srcRect/>
          <a:stretch>
            <a:fillRect/>
          </a:stretch>
        </p:blipFill>
        <p:spPr bwMode="auto">
          <a:xfrm>
            <a:off x="200532" y="5589240"/>
            <a:ext cx="1080120" cy="10801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userDrawn="1"/>
        </p:nvCxnSpPr>
        <p:spPr>
          <a:xfrm flipV="1">
            <a:off x="1547664" y="6300028"/>
            <a:ext cx="7056784" cy="9292"/>
          </a:xfrm>
          <a:prstGeom prst="line">
            <a:avLst/>
          </a:prstGeom>
        </p:spPr>
        <p:style>
          <a:lnRef idx="1">
            <a:schemeClr val="accent6"/>
          </a:lnRef>
          <a:fillRef idx="0">
            <a:schemeClr val="accent6"/>
          </a:fillRef>
          <a:effectRef idx="0">
            <a:schemeClr val="accent6"/>
          </a:effectRef>
          <a:fontRef idx="minor">
            <a:schemeClr val="tx1"/>
          </a:fontRef>
        </p:style>
      </p:cxnSp>
      <p:sp>
        <p:nvSpPr>
          <p:cNvPr id="7" name="TextBox 11"/>
          <p:cNvSpPr txBox="1"/>
          <p:nvPr userDrawn="1"/>
        </p:nvSpPr>
        <p:spPr>
          <a:xfrm>
            <a:off x="2505276" y="6289575"/>
            <a:ext cx="5811140"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1"/>
                </a:solidFill>
              </a:rPr>
              <a:t>医学信息学实验室   </a:t>
            </a:r>
            <a:r>
              <a:rPr lang="en-US" altLang="zh-CN" sz="1400" dirty="0" smtClean="0">
                <a:solidFill>
                  <a:schemeClr val="tx1"/>
                </a:solidFill>
              </a:rPr>
              <a:t>Laboratory of Biomedical Informatics</a:t>
            </a:r>
            <a:endParaRPr lang="zh-CN" altLang="en-US" sz="1400" dirty="0" smtClean="0">
              <a:solidFill>
                <a:schemeClr val="tx1"/>
              </a:solidFill>
            </a:endParaRPr>
          </a:p>
        </p:txBody>
      </p:sp>
    </p:spTree>
    <p:extLst>
      <p:ext uri="{BB962C8B-B14F-4D97-AF65-F5344CB8AC3E}">
        <p14:creationId xmlns:p14="http://schemas.microsoft.com/office/powerpoint/2010/main" val="1988474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2461242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5BD5F8-ABD5-42CC-A106-EB451454DF0E}" type="datetimeFigureOut">
              <a:rPr lang="zh-CN" altLang="en-US" smtClean="0"/>
              <a:t>2015/3/9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39017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75BD5F8-ABD5-42CC-A106-EB451454DF0E}" type="datetimeFigureOut">
              <a:rPr lang="zh-CN" altLang="en-US" smtClean="0"/>
              <a:t>2015/3/9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DDA2D58-5248-4EAC-876F-11784335F808}" type="slidenum">
              <a:rPr lang="zh-CN" altLang="en-US" smtClean="0"/>
              <a:t>‹#›</a:t>
            </a:fld>
            <a:endParaRPr lang="zh-CN" altLang="en-US"/>
          </a:p>
        </p:txBody>
      </p:sp>
    </p:spTree>
    <p:extLst>
      <p:ext uri="{BB962C8B-B14F-4D97-AF65-F5344CB8AC3E}">
        <p14:creationId xmlns:p14="http://schemas.microsoft.com/office/powerpoint/2010/main" val="14078799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87624" y="1772816"/>
            <a:ext cx="6533794" cy="2083132"/>
          </a:xfrm>
        </p:spPr>
        <p:txBody>
          <a:bodyPr>
            <a:normAutofit/>
          </a:bodyPr>
          <a:lstStyle/>
          <a:p>
            <a:pPr fontAlgn="base">
              <a:spcAft>
                <a:spcPct val="0"/>
              </a:spcAft>
            </a:pPr>
            <a:r>
              <a:rPr lang="zh-CN" altLang="en-US" sz="4800" b="1" dirty="0">
                <a:solidFill>
                  <a:srgbClr val="000000"/>
                </a:solidFill>
                <a:latin typeface="楷体_GB2312" pitchFamily="49" charset="-122"/>
                <a:ea typeface="楷体_GB2312" pitchFamily="49" charset="-122"/>
              </a:rPr>
              <a:t>知识库驱动的</a:t>
            </a:r>
            <a:r>
              <a:rPr lang="zh-CN" altLang="en-US" sz="4800" b="1" dirty="0" smtClean="0">
                <a:solidFill>
                  <a:srgbClr val="000000"/>
                </a:solidFill>
                <a:latin typeface="楷体_GB2312" pitchFamily="49" charset="-122"/>
                <a:ea typeface="楷体_GB2312" pitchFamily="49" charset="-122"/>
              </a:rPr>
              <a:t>临床用药监控系统研究</a:t>
            </a:r>
            <a:endParaRPr lang="zh-CN" altLang="en-US" sz="4800" b="1" dirty="0">
              <a:solidFill>
                <a:srgbClr val="000000"/>
              </a:solidFill>
              <a:latin typeface="楷体_GB2312" pitchFamily="49" charset="-122"/>
              <a:ea typeface="楷体_GB2312" pitchFamily="49" charset="-122"/>
            </a:endParaRPr>
          </a:p>
        </p:txBody>
      </p:sp>
      <p:sp>
        <p:nvSpPr>
          <p:cNvPr id="3" name="副标题 2"/>
          <p:cNvSpPr>
            <a:spLocks noGrp="1"/>
          </p:cNvSpPr>
          <p:nvPr>
            <p:ph type="subTitle" idx="1"/>
          </p:nvPr>
        </p:nvSpPr>
        <p:spPr>
          <a:xfrm>
            <a:off x="2843808" y="4365104"/>
            <a:ext cx="3329940" cy="1904941"/>
          </a:xfrm>
        </p:spPr>
        <p:txBody>
          <a:bodyPr>
            <a:normAutofit fontScale="92500" lnSpcReduction="10000"/>
          </a:bodyPr>
          <a:lstStyle/>
          <a:p>
            <a:pPr marL="285750" indent="-285750" algn="l">
              <a:lnSpc>
                <a:spcPct val="150000"/>
              </a:lnSpc>
              <a:buFont typeface="Wingdings" panose="05000000000000000000" pitchFamily="2" charset="2"/>
              <a:buChar char="l"/>
            </a:pPr>
            <a:r>
              <a:rPr lang="zh-CN" altLang="en-US" dirty="0">
                <a:solidFill>
                  <a:srgbClr val="000000"/>
                </a:solidFill>
                <a:latin typeface="仿宋_GB2312" pitchFamily="49" charset="-122"/>
                <a:ea typeface="仿宋_GB2312" pitchFamily="49" charset="-122"/>
              </a:rPr>
              <a:t>答辩人</a:t>
            </a:r>
            <a:r>
              <a:rPr lang="zh-CN" altLang="en-US" dirty="0">
                <a:solidFill>
                  <a:srgbClr val="000000"/>
                </a:solidFill>
                <a:latin typeface="楷体_GB2312" pitchFamily="49" charset="-122"/>
                <a:ea typeface="楷体_GB2312" pitchFamily="49" charset="-122"/>
              </a:rPr>
              <a:t>：     </a:t>
            </a:r>
            <a:r>
              <a:rPr lang="zh-CN" altLang="en-US" dirty="0" smtClean="0">
                <a:solidFill>
                  <a:srgbClr val="000000"/>
                </a:solidFill>
                <a:latin typeface="楷体_GB2312" pitchFamily="49" charset="-122"/>
                <a:ea typeface="楷体_GB2312" pitchFamily="49" charset="-122"/>
              </a:rPr>
              <a:t>梁国威</a:t>
            </a:r>
            <a:endParaRPr lang="en-US" altLang="zh-CN" dirty="0" smtClean="0">
              <a:solidFill>
                <a:srgbClr val="000000"/>
              </a:solidFill>
              <a:latin typeface="楷体_GB2312" pitchFamily="49" charset="-122"/>
              <a:ea typeface="楷体_GB2312" pitchFamily="49" charset="-122"/>
            </a:endParaRPr>
          </a:p>
          <a:p>
            <a:pPr marL="285750" indent="-285750" algn="l">
              <a:lnSpc>
                <a:spcPct val="150000"/>
              </a:lnSpc>
              <a:buFont typeface="Wingdings" panose="05000000000000000000" pitchFamily="2" charset="2"/>
              <a:buChar char="l"/>
            </a:pPr>
            <a:r>
              <a:rPr lang="zh-CN" altLang="en-US" dirty="0">
                <a:solidFill>
                  <a:srgbClr val="000000"/>
                </a:solidFill>
                <a:latin typeface="楷体_GB2312" pitchFamily="49" charset="-122"/>
                <a:ea typeface="楷体_GB2312" pitchFamily="49" charset="-122"/>
              </a:rPr>
              <a:t>导  师：     吕旭东 </a:t>
            </a:r>
            <a:r>
              <a:rPr lang="zh-CN" altLang="en-US" dirty="0" smtClean="0">
                <a:solidFill>
                  <a:srgbClr val="000000"/>
                </a:solidFill>
                <a:latin typeface="楷体_GB2312" pitchFamily="49" charset="-122"/>
                <a:ea typeface="楷体_GB2312" pitchFamily="49" charset="-122"/>
              </a:rPr>
              <a:t>教授</a:t>
            </a:r>
            <a:endParaRPr lang="en-US" altLang="zh-CN" dirty="0" smtClean="0">
              <a:solidFill>
                <a:srgbClr val="000000"/>
              </a:solidFill>
              <a:latin typeface="楷体_GB2312" pitchFamily="49" charset="-122"/>
              <a:ea typeface="楷体_GB2312" pitchFamily="49" charset="-122"/>
            </a:endParaRPr>
          </a:p>
          <a:p>
            <a:pPr marL="285750" indent="-285750" algn="l">
              <a:lnSpc>
                <a:spcPct val="150000"/>
              </a:lnSpc>
              <a:buFont typeface="Wingdings" panose="05000000000000000000" pitchFamily="2" charset="2"/>
              <a:buChar char="l"/>
            </a:pPr>
            <a:r>
              <a:rPr lang="zh-CN" altLang="en-US" dirty="0">
                <a:solidFill>
                  <a:srgbClr val="000000"/>
                </a:solidFill>
                <a:latin typeface="楷体_GB2312" pitchFamily="49" charset="-122"/>
                <a:ea typeface="楷体_GB2312" pitchFamily="49" charset="-122"/>
              </a:rPr>
              <a:t>专  业：     生物医学工程</a:t>
            </a:r>
            <a:endParaRPr lang="en-US" altLang="zh-CN" dirty="0">
              <a:solidFill>
                <a:srgbClr val="000000"/>
              </a:solidFill>
              <a:latin typeface="楷体_GB2312" pitchFamily="49" charset="-122"/>
              <a:ea typeface="楷体_GB2312" pitchFamily="49" charset="-122"/>
            </a:endParaRPr>
          </a:p>
          <a:p>
            <a:pPr marL="285750" indent="-285750" algn="l">
              <a:lnSpc>
                <a:spcPct val="150000"/>
              </a:lnSpc>
              <a:buFont typeface="Wingdings" panose="05000000000000000000" pitchFamily="2" charset="2"/>
              <a:buChar char="l"/>
            </a:pPr>
            <a:r>
              <a:rPr lang="zh-CN" altLang="en-US" dirty="0">
                <a:solidFill>
                  <a:srgbClr val="000000"/>
                </a:solidFill>
                <a:latin typeface="楷体_GB2312" pitchFamily="49" charset="-122"/>
                <a:ea typeface="楷体_GB2312" pitchFamily="49" charset="-122"/>
              </a:rPr>
              <a:t>答辩日期： </a:t>
            </a:r>
            <a:r>
              <a:rPr lang="zh-CN" altLang="en-US" dirty="0" smtClean="0">
                <a:solidFill>
                  <a:srgbClr val="000000"/>
                </a:solidFill>
                <a:latin typeface="楷体_GB2312" pitchFamily="49" charset="-122"/>
                <a:ea typeface="楷体_GB2312" pitchFamily="49" charset="-122"/>
              </a:rPr>
              <a:t>  </a:t>
            </a:r>
            <a:r>
              <a:rPr lang="en-US" altLang="zh-CN" dirty="0" smtClean="0">
                <a:solidFill>
                  <a:srgbClr val="000000"/>
                </a:solidFill>
                <a:latin typeface="楷体_GB2312" pitchFamily="49" charset="-122"/>
                <a:ea typeface="楷体_GB2312" pitchFamily="49" charset="-122"/>
              </a:rPr>
              <a:t>2015-03-10</a:t>
            </a:r>
            <a:endParaRPr lang="en-US" altLang="zh-CN" dirty="0">
              <a:solidFill>
                <a:srgbClr val="000000"/>
              </a:solidFill>
              <a:latin typeface="楷体_GB2312" pitchFamily="49" charset="-122"/>
              <a:ea typeface="楷体_GB2312" pitchFamily="49" charset="-122"/>
            </a:endParaRPr>
          </a:p>
          <a:p>
            <a:pPr algn="l">
              <a:lnSpc>
                <a:spcPct val="150000"/>
              </a:lnSpc>
            </a:pPr>
            <a:endParaRPr lang="en-US" altLang="zh-CN" dirty="0">
              <a:solidFill>
                <a:srgbClr val="000000"/>
              </a:solidFill>
              <a:latin typeface="楷体_GB2312" pitchFamily="49" charset="-122"/>
              <a:ea typeface="楷体_GB2312" pitchFamily="49" charset="-122"/>
            </a:endParaRPr>
          </a:p>
          <a:p>
            <a:pPr marL="285750" indent="-285750">
              <a:lnSpc>
                <a:spcPct val="150000"/>
              </a:lnSpc>
              <a:buFont typeface="Wingdings" panose="05000000000000000000" pitchFamily="2" charset="2"/>
              <a:buChar char="l"/>
            </a:pPr>
            <a:endParaRPr lang="en-US" altLang="zh-CN" dirty="0">
              <a:solidFill>
                <a:srgbClr val="000000"/>
              </a:solidFill>
              <a:latin typeface="楷体_GB2312" pitchFamily="49" charset="-122"/>
              <a:ea typeface="楷体_GB2312" pitchFamily="49" charset="-122"/>
            </a:endParaRPr>
          </a:p>
          <a:p>
            <a:pPr marL="285750" indent="-285750">
              <a:lnSpc>
                <a:spcPct val="150000"/>
              </a:lnSpc>
              <a:buFont typeface="Wingdings" panose="05000000000000000000" pitchFamily="2" charset="2"/>
              <a:buChar char="l"/>
            </a:pPr>
            <a:endParaRPr lang="zh-CN" altLang="en-US" b="1" dirty="0"/>
          </a:p>
        </p:txBody>
      </p:sp>
      <p:pic>
        <p:nvPicPr>
          <p:cNvPr id="1026" name="Picture 2" descr="I:\TUE visiting\学术讲座海报\zj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1656184" cy="165618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8"/>
          <p:cNvCxnSpPr/>
          <p:nvPr/>
        </p:nvCxnSpPr>
        <p:spPr>
          <a:xfrm flipV="1">
            <a:off x="2617962" y="971436"/>
            <a:ext cx="5397020" cy="9292"/>
          </a:xfrm>
          <a:prstGeom prst="line">
            <a:avLst/>
          </a:prstGeom>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2617962" y="620688"/>
            <a:ext cx="5397020" cy="369332"/>
          </a:xfrm>
          <a:prstGeom prst="rect">
            <a:avLst/>
          </a:prstGeom>
          <a:noFill/>
        </p:spPr>
        <p:txBody>
          <a:bodyPr wrap="square" rtlCol="0">
            <a:spAutoFit/>
          </a:bodyPr>
          <a:lstStyle/>
          <a:p>
            <a:pPr algn="ctr"/>
            <a:r>
              <a:rPr lang="zh-CN" altLang="en-US" dirty="0" smtClean="0"/>
              <a:t>硕士毕业论文答辩</a:t>
            </a:r>
            <a:endParaRPr lang="zh-CN" altLang="en-US" dirty="0"/>
          </a:p>
        </p:txBody>
      </p:sp>
      <p:sp>
        <p:nvSpPr>
          <p:cNvPr id="12" name="TextBox 11"/>
          <p:cNvSpPr txBox="1"/>
          <p:nvPr/>
        </p:nvSpPr>
        <p:spPr>
          <a:xfrm>
            <a:off x="2699792" y="971436"/>
            <a:ext cx="5811140" cy="338554"/>
          </a:xfrm>
          <a:prstGeom prst="rect">
            <a:avLst/>
          </a:prstGeom>
          <a:noFill/>
        </p:spPr>
        <p:txBody>
          <a:bodyPr wrap="square" rtlCol="0">
            <a:spAutoFit/>
          </a:bodyPr>
          <a:lstStyle/>
          <a:p>
            <a:r>
              <a:rPr lang="zh-CN" altLang="en-US" sz="1600" dirty="0"/>
              <a:t>医学信息学</a:t>
            </a:r>
            <a:r>
              <a:rPr lang="zh-CN" altLang="en-US" sz="1600" dirty="0" smtClean="0"/>
              <a:t>实验室  </a:t>
            </a:r>
            <a:r>
              <a:rPr lang="en-US" altLang="zh-CN" sz="1600" dirty="0" smtClean="0"/>
              <a:t>Laboratory of Biomedical Informatics</a:t>
            </a:r>
            <a:endParaRPr lang="zh-CN" altLang="en-US" sz="1600" dirty="0"/>
          </a:p>
        </p:txBody>
      </p:sp>
    </p:spTree>
    <p:extLst>
      <p:ext uri="{BB962C8B-B14F-4D97-AF65-F5344CB8AC3E}">
        <p14:creationId xmlns:p14="http://schemas.microsoft.com/office/powerpoint/2010/main" val="4219332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lang="zh-CN" altLang="en-US" sz="2400" b="1" i="1" u="sng" dirty="0">
                <a:solidFill>
                  <a:srgbClr val="C00000"/>
                </a:solidFill>
              </a:rPr>
              <a:t>系统框架研究</a:t>
            </a:r>
            <a:endParaRPr lang="en-US" altLang="zh-CN" sz="2400" b="1" i="1" u="sng" dirty="0">
              <a:solidFill>
                <a:srgbClr val="C00000"/>
              </a:solidFill>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系统评估</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总结</a:t>
            </a:r>
            <a:r>
              <a:rPr kumimoji="1" lang="zh-CN" altLang="en-US" sz="2400" b="1" dirty="0">
                <a:solidFill>
                  <a:srgbClr val="000000"/>
                </a:solidFill>
                <a:latin typeface="Times New Roman" panose="02020603050405020304" pitchFamily="18" charset="0"/>
                <a:cs typeface="Times New Roman" panose="02020603050405020304" pitchFamily="18" charset="0"/>
              </a:rPr>
              <a:t>与展望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系统</a:t>
            </a:r>
            <a:r>
              <a:rPr lang="zh-CN" altLang="en-US" dirty="0" smtClean="0"/>
              <a:t>总体框架</a:t>
            </a:r>
            <a:endParaRPr lang="zh-CN" altLang="en-US" dirty="0"/>
          </a:p>
        </p:txBody>
      </p:sp>
      <p:sp>
        <p:nvSpPr>
          <p:cNvPr id="4" name="矩形 3"/>
          <p:cNvSpPr/>
          <p:nvPr/>
        </p:nvSpPr>
        <p:spPr>
          <a:xfrm>
            <a:off x="1547664" y="1196752"/>
            <a:ext cx="7128792" cy="1368152"/>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884949" y="1196752"/>
            <a:ext cx="677108" cy="900246"/>
          </a:xfrm>
          <a:prstGeom prst="rect">
            <a:avLst/>
          </a:prstGeom>
          <a:noFill/>
          <a:ln>
            <a:noFill/>
          </a:ln>
        </p:spPr>
        <p:txBody>
          <a:bodyPr vert="eaVert" wrap="none" rtlCol="0">
            <a:spAutoFit/>
          </a:bodyPr>
          <a:lstStyle/>
          <a:p>
            <a:r>
              <a:rPr lang="zh-CN" altLang="en-US" sz="3200" b="1" dirty="0" smtClean="0">
                <a:solidFill>
                  <a:srgbClr val="FF0000"/>
                </a:solidFill>
              </a:rPr>
              <a:t>输出</a:t>
            </a:r>
            <a:endParaRPr lang="zh-CN" altLang="en-US" sz="3200" b="1" dirty="0">
              <a:solidFill>
                <a:srgbClr val="FF0000"/>
              </a:solidFill>
            </a:endParaRPr>
          </a:p>
        </p:txBody>
      </p:sp>
      <p:sp>
        <p:nvSpPr>
          <p:cNvPr id="6" name="矩形 5"/>
          <p:cNvSpPr/>
          <p:nvPr/>
        </p:nvSpPr>
        <p:spPr>
          <a:xfrm>
            <a:off x="1547664" y="2636912"/>
            <a:ext cx="7128792" cy="3600400"/>
          </a:xfrm>
          <a:prstGeom prst="rect">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 name="TextBox 6"/>
          <p:cNvSpPr txBox="1"/>
          <p:nvPr/>
        </p:nvSpPr>
        <p:spPr>
          <a:xfrm>
            <a:off x="7795725" y="3717032"/>
            <a:ext cx="677108" cy="900246"/>
          </a:xfrm>
          <a:prstGeom prst="rect">
            <a:avLst/>
          </a:prstGeom>
          <a:noFill/>
        </p:spPr>
        <p:txBody>
          <a:bodyPr vert="eaVert" wrap="none" rtlCol="0">
            <a:spAutoFit/>
          </a:bodyPr>
          <a:lstStyle/>
          <a:p>
            <a:r>
              <a:rPr lang="zh-CN" altLang="en-US" sz="3200" b="1" dirty="0" smtClean="0">
                <a:solidFill>
                  <a:schemeClr val="tx2"/>
                </a:solidFill>
              </a:rPr>
              <a:t>输入</a:t>
            </a:r>
            <a:endParaRPr lang="zh-CN" altLang="en-US" sz="3200" b="1" dirty="0">
              <a:solidFill>
                <a:schemeClr val="tx2"/>
              </a:solidFill>
            </a:endParaRPr>
          </a:p>
        </p:txBody>
      </p:sp>
      <p:sp>
        <p:nvSpPr>
          <p:cNvPr id="8"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3035826694"/>
              </p:ext>
            </p:extLst>
          </p:nvPr>
        </p:nvGraphicFramePr>
        <p:xfrm>
          <a:off x="2195736" y="1447034"/>
          <a:ext cx="5473189" cy="4790278"/>
        </p:xfrm>
        <a:graphic>
          <a:graphicData uri="http://schemas.openxmlformats.org/presentationml/2006/ole">
            <mc:AlternateContent xmlns:mc="http://schemas.openxmlformats.org/markup-compatibility/2006">
              <mc:Choice xmlns:v="urn:schemas-microsoft-com:vml" Requires="v">
                <p:oleObj spid="_x0000_s3137" name="Visio" r:id="rId4" imgW="6452397" imgH="5642692" progId="Visio.Drawing.11">
                  <p:embed/>
                </p:oleObj>
              </mc:Choice>
              <mc:Fallback>
                <p:oleObj name="Visio" r:id="rId4" imgW="6452397" imgH="5642692" progId="Visio.Drawing.11">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1447034"/>
                        <a:ext cx="5473189" cy="4790278"/>
                      </a:xfrm>
                      <a:prstGeom prst="rect">
                        <a:avLst/>
                      </a:prstGeom>
                      <a:noFill/>
                    </p:spPr>
                  </p:pic>
                </p:oleObj>
              </mc:Fallback>
            </mc:AlternateContent>
          </a:graphicData>
        </a:graphic>
      </p:graphicFrame>
    </p:spTree>
    <p:extLst>
      <p:ext uri="{BB962C8B-B14F-4D97-AF65-F5344CB8AC3E}">
        <p14:creationId xmlns:p14="http://schemas.microsoft.com/office/powerpoint/2010/main" val="343636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知识库框架</a:t>
            </a:r>
            <a:r>
              <a:rPr lang="en-US" altLang="zh-CN" dirty="0" smtClean="0"/>
              <a:t>-</a:t>
            </a:r>
            <a:r>
              <a:rPr lang="zh-CN" altLang="en-US" dirty="0" smtClean="0"/>
              <a:t>知识的存储</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946" y="1344059"/>
            <a:ext cx="1220845" cy="122084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7904" y="1254748"/>
            <a:ext cx="1584176" cy="129619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420" y="1267040"/>
            <a:ext cx="1271610" cy="1271610"/>
          </a:xfrm>
          <a:prstGeom prst="rect">
            <a:avLst/>
          </a:prstGeom>
        </p:spPr>
      </p:pic>
      <p:sp>
        <p:nvSpPr>
          <p:cNvPr id="6" name="右箭头 5"/>
          <p:cNvSpPr/>
          <p:nvPr/>
        </p:nvSpPr>
        <p:spPr>
          <a:xfrm>
            <a:off x="2987824" y="1755538"/>
            <a:ext cx="432048" cy="294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5433429" y="1807174"/>
            <a:ext cx="432048" cy="294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818162" y="2594732"/>
            <a:ext cx="543739" cy="307777"/>
          </a:xfrm>
          <a:prstGeom prst="rect">
            <a:avLst/>
          </a:prstGeom>
          <a:noFill/>
        </p:spPr>
        <p:txBody>
          <a:bodyPr wrap="none" rtlCol="0">
            <a:spAutoFit/>
          </a:bodyPr>
          <a:lstStyle/>
          <a:p>
            <a:r>
              <a:rPr lang="zh-CN" altLang="en-US" sz="1400" b="1" dirty="0" smtClean="0"/>
              <a:t>知识</a:t>
            </a:r>
            <a:endParaRPr lang="zh-CN" altLang="en-US" sz="1400" b="1" dirty="0"/>
          </a:p>
        </p:txBody>
      </p:sp>
      <p:sp>
        <p:nvSpPr>
          <p:cNvPr id="9" name="TextBox 8"/>
          <p:cNvSpPr txBox="1"/>
          <p:nvPr/>
        </p:nvSpPr>
        <p:spPr>
          <a:xfrm>
            <a:off x="4228122" y="2594732"/>
            <a:ext cx="543739" cy="307777"/>
          </a:xfrm>
          <a:prstGeom prst="rect">
            <a:avLst/>
          </a:prstGeom>
          <a:noFill/>
        </p:spPr>
        <p:txBody>
          <a:bodyPr wrap="none" rtlCol="0">
            <a:spAutoFit/>
          </a:bodyPr>
          <a:lstStyle/>
          <a:p>
            <a:r>
              <a:rPr lang="zh-CN" altLang="en-US" sz="1400" b="1" dirty="0" smtClean="0"/>
              <a:t>实体</a:t>
            </a:r>
            <a:endParaRPr lang="zh-CN" altLang="en-US" sz="1400" b="1" dirty="0"/>
          </a:p>
        </p:txBody>
      </p:sp>
      <p:sp>
        <p:nvSpPr>
          <p:cNvPr id="10" name="TextBox 9"/>
          <p:cNvSpPr txBox="1"/>
          <p:nvPr/>
        </p:nvSpPr>
        <p:spPr>
          <a:xfrm>
            <a:off x="6443819" y="2594732"/>
            <a:ext cx="902811" cy="307777"/>
          </a:xfrm>
          <a:prstGeom prst="rect">
            <a:avLst/>
          </a:prstGeom>
          <a:noFill/>
        </p:spPr>
        <p:txBody>
          <a:bodyPr wrap="none" rtlCol="0">
            <a:spAutoFit/>
          </a:bodyPr>
          <a:lstStyle/>
          <a:p>
            <a:r>
              <a:rPr lang="zh-CN" altLang="en-US" sz="1400" b="1" dirty="0" smtClean="0"/>
              <a:t>数据库表</a:t>
            </a:r>
            <a:endParaRPr lang="zh-CN" altLang="en-US" sz="1400" b="1" dirty="0"/>
          </a:p>
        </p:txBody>
      </p:sp>
      <p:graphicFrame>
        <p:nvGraphicFramePr>
          <p:cNvPr id="11" name="表格 10"/>
          <p:cNvGraphicFramePr>
            <a:graphicFrameLocks noGrp="1"/>
          </p:cNvGraphicFramePr>
          <p:nvPr>
            <p:extLst>
              <p:ext uri="{D42A27DB-BD31-4B8C-83A1-F6EECF244321}">
                <p14:modId xmlns:p14="http://schemas.microsoft.com/office/powerpoint/2010/main" val="859248059"/>
              </p:ext>
            </p:extLst>
          </p:nvPr>
        </p:nvGraphicFramePr>
        <p:xfrm>
          <a:off x="1331641" y="2902509"/>
          <a:ext cx="7128794" cy="3406811"/>
        </p:xfrm>
        <a:graphic>
          <a:graphicData uri="http://schemas.openxmlformats.org/drawingml/2006/table">
            <a:tbl>
              <a:tblPr firstRow="1" firstCol="1" bandRow="1">
                <a:tableStyleId>{5C22544A-7EE6-4342-B048-85BDC9FD1C3A}</a:tableStyleId>
              </a:tblPr>
              <a:tblGrid>
                <a:gridCol w="1879651"/>
                <a:gridCol w="1573489"/>
                <a:gridCol w="1084126"/>
                <a:gridCol w="1507402"/>
                <a:gridCol w="1084126"/>
              </a:tblGrid>
              <a:tr h="192862">
                <a:tc>
                  <a:txBody>
                    <a:bodyPr/>
                    <a:lstStyle/>
                    <a:p>
                      <a:pPr algn="ctr">
                        <a:spcAft>
                          <a:spcPts val="0"/>
                        </a:spcAft>
                      </a:pPr>
                      <a:r>
                        <a:rPr lang="en-US" sz="1200" kern="100" dirty="0">
                          <a:effectLst/>
                        </a:rPr>
                        <a:t>Knowledge</a:t>
                      </a:r>
                      <a:endParaRPr lang="zh-CN" sz="1050" kern="100" dirty="0">
                        <a:effectLst/>
                        <a:latin typeface="Calibri"/>
                        <a:ea typeface="宋体"/>
                        <a:cs typeface="Times New Roman"/>
                      </a:endParaRPr>
                    </a:p>
                  </a:txBody>
                  <a:tcPr marL="68580" marR="68580" marT="0" marB="0"/>
                </a:tc>
                <a:tc gridSpan="2">
                  <a:txBody>
                    <a:bodyPr/>
                    <a:lstStyle/>
                    <a:p>
                      <a:pPr algn="ctr">
                        <a:spcAft>
                          <a:spcPts val="0"/>
                        </a:spcAft>
                      </a:pPr>
                      <a:r>
                        <a:rPr lang="en-US" sz="1200" kern="100" dirty="0">
                          <a:effectLst/>
                        </a:rPr>
                        <a:t>Entity </a:t>
                      </a:r>
                      <a:r>
                        <a:rPr lang="zh-CN" sz="1200" kern="100" dirty="0">
                          <a:effectLst/>
                        </a:rPr>
                        <a:t>（</a:t>
                      </a:r>
                      <a:r>
                        <a:rPr lang="en-US" sz="1200" kern="100" dirty="0">
                          <a:effectLst/>
                        </a:rPr>
                        <a:t>Drug</a:t>
                      </a:r>
                      <a:r>
                        <a:rPr lang="zh-CN" sz="1200" kern="100" dirty="0">
                          <a:effectLst/>
                        </a:rPr>
                        <a:t>）</a:t>
                      </a:r>
                      <a:endParaRPr lang="zh-CN" sz="1050" kern="100" dirty="0">
                        <a:effectLst/>
                        <a:latin typeface="Calibri"/>
                        <a:ea typeface="宋体"/>
                        <a:cs typeface="Times New Roman"/>
                      </a:endParaRPr>
                    </a:p>
                  </a:txBody>
                  <a:tcPr marL="68580" marR="68580" marT="0" marB="0"/>
                </a:tc>
                <a:tc hMerge="1">
                  <a:txBody>
                    <a:bodyPr/>
                    <a:lstStyle/>
                    <a:p>
                      <a:endParaRPr lang="zh-CN" altLang="en-US"/>
                    </a:p>
                  </a:txBody>
                  <a:tcPr/>
                </a:tc>
                <a:tc gridSpan="2">
                  <a:txBody>
                    <a:bodyPr/>
                    <a:lstStyle/>
                    <a:p>
                      <a:pPr algn="ctr">
                        <a:spcAft>
                          <a:spcPts val="0"/>
                        </a:spcAft>
                      </a:pPr>
                      <a:r>
                        <a:rPr lang="en-US" sz="1200" kern="100">
                          <a:effectLst/>
                        </a:rPr>
                        <a:t>Table </a:t>
                      </a:r>
                      <a:r>
                        <a:rPr lang="zh-CN" sz="1200" kern="100">
                          <a:effectLst/>
                        </a:rPr>
                        <a:t>（</a:t>
                      </a:r>
                      <a:r>
                        <a:rPr lang="en-US" sz="1200" kern="100">
                          <a:effectLst/>
                        </a:rPr>
                        <a:t>Drug</a:t>
                      </a:r>
                      <a:r>
                        <a:rPr lang="zh-CN" sz="1200" kern="100">
                          <a:effectLst/>
                        </a:rPr>
                        <a:t>）</a:t>
                      </a:r>
                      <a:endParaRPr lang="zh-CN" sz="1050" kern="100">
                        <a:effectLst/>
                        <a:latin typeface="Calibri"/>
                        <a:ea typeface="宋体"/>
                        <a:cs typeface="Times New Roman"/>
                      </a:endParaRPr>
                    </a:p>
                  </a:txBody>
                  <a:tcPr marL="68580" marR="68580" marT="0" marB="0"/>
                </a:tc>
                <a:tc hMerge="1">
                  <a:txBody>
                    <a:bodyPr/>
                    <a:lstStyle/>
                    <a:p>
                      <a:endParaRPr lang="zh-CN" altLang="en-US"/>
                    </a:p>
                  </a:txBody>
                  <a:tcPr/>
                </a:tc>
              </a:tr>
              <a:tr h="333629">
                <a:tc>
                  <a:txBody>
                    <a:bodyPr/>
                    <a:lstStyle/>
                    <a:p>
                      <a:pPr algn="just">
                        <a:spcAft>
                          <a:spcPts val="0"/>
                        </a:spcAft>
                      </a:pPr>
                      <a:r>
                        <a:rPr lang="en-US" sz="1200" kern="100">
                          <a:effectLst/>
                        </a:rPr>
                        <a:t> </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200" kern="100" dirty="0">
                          <a:effectLst/>
                        </a:rPr>
                        <a:t>属性（</a:t>
                      </a:r>
                      <a:r>
                        <a:rPr lang="en-US" sz="1200" kern="100" dirty="0">
                          <a:effectLst/>
                        </a:rPr>
                        <a:t>Property</a:t>
                      </a:r>
                      <a:r>
                        <a:rPr lang="zh-CN" sz="1200" kern="100" dirty="0">
                          <a:effectLst/>
                        </a:rPr>
                        <a:t>）</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200" kern="100">
                          <a:effectLst/>
                        </a:rPr>
                        <a:t>数据类型</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200" kern="100">
                          <a:effectLst/>
                        </a:rPr>
                        <a:t>字段（</a:t>
                      </a:r>
                      <a:r>
                        <a:rPr lang="en-US" sz="1200" kern="100">
                          <a:effectLst/>
                        </a:rPr>
                        <a:t>Column</a:t>
                      </a:r>
                      <a:r>
                        <a:rPr lang="zh-CN" sz="1200" kern="100">
                          <a:effectLst/>
                        </a:rPr>
                        <a: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zh-CN" sz="1200" kern="100">
                          <a:effectLst/>
                        </a:rPr>
                        <a:t>数据类型</a:t>
                      </a:r>
                      <a:endParaRPr lang="zh-CN" sz="1050" kern="10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药名</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Name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String</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Name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nvarchar(400)</a:t>
                      </a:r>
                      <a:endParaRPr lang="zh-CN" sz="1050" kern="100" dirty="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编码</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Code</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Code</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nvarchar(450)</a:t>
                      </a:r>
                      <a:endParaRPr lang="zh-CN" sz="1050" kern="100" dirty="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编码系统</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CodingSystem</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CodingSystem</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nvarchar(450)</a:t>
                      </a:r>
                      <a:endParaRPr lang="zh-CN" sz="1050" kern="100" dirty="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知识编辑者信息</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Author</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Author</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nvarchar(450)</a:t>
                      </a:r>
                      <a:endParaRPr lang="zh-CN" sz="1050" kern="100" dirty="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用药频次</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Frequency</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Frequency</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nvarchar(MAX)</a:t>
                      </a:r>
                      <a:endParaRPr lang="zh-CN" sz="1050" kern="100" dirty="0">
                        <a:effectLst/>
                        <a:latin typeface="Calibri"/>
                        <a:ea typeface="宋体"/>
                        <a:cs typeface="Times New Roman"/>
                      </a:endParaRPr>
                    </a:p>
                  </a:txBody>
                  <a:tcPr marL="68580" marR="68580" marT="0" marB="0"/>
                </a:tc>
              </a:tr>
              <a:tr h="385723">
                <a:tc>
                  <a:txBody>
                    <a:bodyPr/>
                    <a:lstStyle/>
                    <a:p>
                      <a:pPr algn="just">
                        <a:spcAft>
                          <a:spcPts val="0"/>
                        </a:spcAft>
                      </a:pPr>
                      <a:r>
                        <a:rPr lang="zh-CN" sz="1200" kern="100" dirty="0">
                          <a:effectLst/>
                        </a:rPr>
                        <a:t>剂量</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Dosage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Dosage</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nvarchar(MAX)</a:t>
                      </a:r>
                      <a:endParaRPr lang="zh-CN" sz="1050" kern="100" dirty="0">
                        <a:effectLst/>
                        <a:latin typeface="Calibri"/>
                        <a:ea typeface="宋体"/>
                        <a:cs typeface="Times New Roman"/>
                      </a:endParaRPr>
                    </a:p>
                  </a:txBody>
                  <a:tcPr marL="68580" marR="68580" marT="0" marB="0"/>
                </a:tc>
              </a:tr>
              <a:tr h="277950">
                <a:tc>
                  <a:txBody>
                    <a:bodyPr/>
                    <a:lstStyle/>
                    <a:p>
                      <a:pPr algn="just">
                        <a:spcAft>
                          <a:spcPts val="0"/>
                        </a:spcAft>
                      </a:pPr>
                      <a:r>
                        <a:rPr lang="zh-CN" sz="1200" kern="100" dirty="0">
                          <a:effectLst/>
                        </a:rPr>
                        <a:t>单位</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a:effectLst/>
                        </a:rPr>
                        <a:t>DosageUnit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String</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a:effectLst/>
                        </a:rPr>
                        <a:t>DosageUnit</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nvarchar(450)</a:t>
                      </a:r>
                      <a:endParaRPr lang="zh-CN" sz="1050" kern="100" dirty="0">
                        <a:effectLst/>
                        <a:latin typeface="Calibri"/>
                        <a:ea typeface="宋体"/>
                        <a:cs typeface="Times New Roman"/>
                      </a:endParaRPr>
                    </a:p>
                  </a:txBody>
                  <a:tcPr marL="68580" marR="68580" marT="0" marB="0"/>
                </a:tc>
              </a:tr>
              <a:tr h="288032">
                <a:tc>
                  <a:txBody>
                    <a:bodyPr/>
                    <a:lstStyle/>
                    <a:p>
                      <a:pPr algn="just">
                        <a:spcAft>
                          <a:spcPts val="0"/>
                        </a:spcAft>
                      </a:pPr>
                      <a:r>
                        <a:rPr lang="zh-CN" sz="1200" kern="100" dirty="0">
                          <a:effectLst/>
                        </a:rPr>
                        <a:t>知识维护时间戳</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TimeStamp</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DateTime</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TimeStamp</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datetime</a:t>
                      </a:r>
                      <a:endParaRPr lang="zh-CN" sz="105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知识库框架</a:t>
            </a:r>
            <a:r>
              <a:rPr lang="en-US" altLang="zh-CN" dirty="0" smtClean="0"/>
              <a:t>-</a:t>
            </a:r>
            <a:r>
              <a:rPr lang="zh-CN" altLang="en-US" dirty="0" smtClean="0"/>
              <a:t>知识的编辑</a:t>
            </a:r>
            <a:endParaRPr lang="zh-CN" altLang="en-US" dirty="0"/>
          </a:p>
        </p:txBody>
      </p:sp>
      <p:sp>
        <p:nvSpPr>
          <p:cNvPr id="3" name="TextBox 2"/>
          <p:cNvSpPr txBox="1"/>
          <p:nvPr/>
        </p:nvSpPr>
        <p:spPr>
          <a:xfrm>
            <a:off x="1187624" y="1556792"/>
            <a:ext cx="5128327" cy="954107"/>
          </a:xfrm>
          <a:prstGeom prst="rect">
            <a:avLst/>
          </a:prstGeom>
          <a:noFill/>
        </p:spPr>
        <p:txBody>
          <a:bodyPr wrap="none" rtlCol="0">
            <a:spAutoFit/>
          </a:bodyPr>
          <a:lstStyle/>
          <a:p>
            <a:pPr marL="285750" indent="-285750">
              <a:buFont typeface="Wingdings" panose="05000000000000000000" pitchFamily="2" charset="2"/>
              <a:buChar char="Ø"/>
            </a:pPr>
            <a:r>
              <a:rPr lang="zh-CN" altLang="en-US" sz="2800" b="1" dirty="0" smtClean="0">
                <a:solidFill>
                  <a:schemeClr val="tx2"/>
                </a:solidFill>
              </a:rPr>
              <a:t>    从临床数据库导入基础数据</a:t>
            </a:r>
            <a:endParaRPr lang="en-US" altLang="zh-CN" sz="2800" b="1" dirty="0" smtClean="0">
              <a:solidFill>
                <a:schemeClr val="tx2"/>
              </a:solidFill>
            </a:endParaRPr>
          </a:p>
          <a:p>
            <a:pPr marL="285750" indent="-285750">
              <a:buFont typeface="Wingdings" panose="05000000000000000000" pitchFamily="2" charset="2"/>
              <a:buChar char="Ø"/>
            </a:pPr>
            <a:r>
              <a:rPr lang="en-US" altLang="zh-CN" sz="2800" b="1" dirty="0">
                <a:solidFill>
                  <a:schemeClr val="tx2"/>
                </a:solidFill>
              </a:rPr>
              <a:t> </a:t>
            </a:r>
            <a:r>
              <a:rPr lang="en-US" altLang="zh-CN" sz="2800" b="1" dirty="0" smtClean="0">
                <a:solidFill>
                  <a:schemeClr val="tx2"/>
                </a:solidFill>
              </a:rPr>
              <a:t>   </a:t>
            </a:r>
            <a:r>
              <a:rPr lang="zh-CN" altLang="en-US" sz="2800" b="1" dirty="0" smtClean="0">
                <a:solidFill>
                  <a:schemeClr val="tx2"/>
                </a:solidFill>
              </a:rPr>
              <a:t>知识编辑平台</a:t>
            </a:r>
            <a:endParaRPr lang="zh-CN" altLang="en-US" sz="2800" b="1" dirty="0">
              <a:solidFill>
                <a:schemeClr val="tx2"/>
              </a:solidFill>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4" y="2744922"/>
            <a:ext cx="3976811" cy="2772310"/>
          </a:xfrm>
          <a:prstGeom prst="rect">
            <a:avLst/>
          </a:prstGeom>
        </p:spPr>
      </p:pic>
      <p:sp>
        <p:nvSpPr>
          <p:cNvPr id="10" name="矩形 9"/>
          <p:cNvSpPr/>
          <p:nvPr/>
        </p:nvSpPr>
        <p:spPr>
          <a:xfrm>
            <a:off x="1475654" y="2744922"/>
            <a:ext cx="3976811" cy="2772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64059" y="3284984"/>
            <a:ext cx="2816709" cy="29772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2456" y="3284984"/>
            <a:ext cx="2808312" cy="2977235"/>
          </a:xfrm>
          <a:prstGeom prst="rect">
            <a:avLst/>
          </a:prstGeom>
        </p:spPr>
      </p:pic>
      <p:sp>
        <p:nvSpPr>
          <p:cNvPr id="12" name="矩形 11"/>
          <p:cNvSpPr/>
          <p:nvPr/>
        </p:nvSpPr>
        <p:spPr>
          <a:xfrm>
            <a:off x="3472456" y="3284984"/>
            <a:ext cx="2808312" cy="29772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临床药学服务框架</a:t>
            </a:r>
            <a:r>
              <a:rPr lang="en-US" altLang="zh-CN" dirty="0" smtClean="0"/>
              <a:t>-</a:t>
            </a:r>
            <a:r>
              <a:rPr lang="zh-CN" altLang="en-US" dirty="0" smtClean="0"/>
              <a:t>面向临床业务流程</a:t>
            </a:r>
            <a:endParaRPr lang="zh-CN" altLang="en-US" dirty="0"/>
          </a:p>
        </p:txBody>
      </p:sp>
      <p:sp>
        <p:nvSpPr>
          <p:cNvPr id="4" name="TextBox 3"/>
          <p:cNvSpPr txBox="1"/>
          <p:nvPr/>
        </p:nvSpPr>
        <p:spPr>
          <a:xfrm>
            <a:off x="971600" y="980728"/>
            <a:ext cx="3757503" cy="1354217"/>
          </a:xfrm>
          <a:prstGeom prst="rect">
            <a:avLst/>
          </a:prstGeom>
          <a:noFill/>
        </p:spPr>
        <p:txBody>
          <a:bodyPr wrap="none" rtlCol="0">
            <a:spAutoFit/>
          </a:bodyPr>
          <a:lstStyle/>
          <a:p>
            <a:endParaRPr lang="en-US" altLang="zh-CN" b="1" dirty="0" smtClean="0"/>
          </a:p>
          <a:p>
            <a:pPr marL="285750" indent="-285750">
              <a:buFont typeface="Wingdings" panose="05000000000000000000" pitchFamily="2" charset="2"/>
              <a:buChar char="Ø"/>
            </a:pPr>
            <a:r>
              <a:rPr lang="zh-CN" altLang="en-US" sz="3200" b="1" dirty="0" smtClean="0">
                <a:solidFill>
                  <a:schemeClr val="tx2"/>
                </a:solidFill>
              </a:rPr>
              <a:t>直接调用</a:t>
            </a:r>
            <a:endParaRPr lang="en-US" altLang="zh-CN" sz="3200" b="1" dirty="0" smtClean="0">
              <a:solidFill>
                <a:schemeClr val="tx2"/>
              </a:solidFill>
            </a:endParaRPr>
          </a:p>
          <a:p>
            <a:pPr marL="285750" indent="-285750">
              <a:buFont typeface="Wingdings" panose="05000000000000000000" pitchFamily="2" charset="2"/>
              <a:buChar char="Ø"/>
            </a:pPr>
            <a:r>
              <a:rPr lang="en-US" altLang="zh-CN" sz="3200" b="1" dirty="0" smtClean="0">
                <a:solidFill>
                  <a:schemeClr val="tx2"/>
                </a:solidFill>
              </a:rPr>
              <a:t>Windows</a:t>
            </a:r>
            <a:r>
              <a:rPr lang="zh-CN" altLang="en-US" sz="3200" b="1" dirty="0" smtClean="0">
                <a:solidFill>
                  <a:schemeClr val="tx2"/>
                </a:solidFill>
              </a:rPr>
              <a:t>服务调度</a:t>
            </a:r>
            <a:endParaRPr lang="zh-CN" altLang="en-US" sz="3200" b="1" dirty="0">
              <a:solidFill>
                <a:schemeClr val="tx2"/>
              </a:solidFill>
            </a:endParaRPr>
          </a:p>
        </p:txBody>
      </p:sp>
      <p:sp>
        <p:nvSpPr>
          <p:cNvPr id="5" name="TextBox 4"/>
          <p:cNvSpPr txBox="1"/>
          <p:nvPr/>
        </p:nvSpPr>
        <p:spPr>
          <a:xfrm>
            <a:off x="3664718" y="5426640"/>
            <a:ext cx="1107996" cy="369332"/>
          </a:xfrm>
          <a:prstGeom prst="rect">
            <a:avLst/>
          </a:prstGeom>
          <a:noFill/>
        </p:spPr>
        <p:txBody>
          <a:bodyPr wrap="none" rtlCol="0">
            <a:spAutoFit/>
          </a:bodyPr>
          <a:lstStyle/>
          <a:p>
            <a:r>
              <a:rPr lang="zh-CN" altLang="en-US" b="1" dirty="0" smtClean="0"/>
              <a:t>交互框图</a:t>
            </a:r>
            <a:endParaRPr lang="zh-CN" altLang="en-US" b="1" dirty="0"/>
          </a:p>
        </p:txBody>
      </p:sp>
      <p:sp>
        <p:nvSpPr>
          <p:cNvPr id="6"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61971622"/>
              </p:ext>
            </p:extLst>
          </p:nvPr>
        </p:nvGraphicFramePr>
        <p:xfrm>
          <a:off x="252437" y="2780928"/>
          <a:ext cx="8639125" cy="2448272"/>
        </p:xfrm>
        <a:graphic>
          <a:graphicData uri="http://schemas.openxmlformats.org/presentationml/2006/ole">
            <mc:AlternateContent xmlns:mc="http://schemas.openxmlformats.org/markup-compatibility/2006">
              <mc:Choice xmlns:v="urn:schemas-microsoft-com:vml" Requires="v">
                <p:oleObj spid="_x0000_s4159" name="Visio" r:id="rId3" imgW="6083118" imgH="1727035" progId="Visio.Drawing.11">
                  <p:embed/>
                </p:oleObj>
              </mc:Choice>
              <mc:Fallback>
                <p:oleObj name="Visio" r:id="rId3" imgW="6083118" imgH="1727035" progId="Visio.Drawing.11">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37" y="2780928"/>
                        <a:ext cx="8639125" cy="2448272"/>
                      </a:xfrm>
                      <a:prstGeom prst="rect">
                        <a:avLst/>
                      </a:prstGeom>
                      <a:noFill/>
                    </p:spPr>
                  </p:pic>
                </p:oleObj>
              </mc:Fallback>
            </mc:AlternateContent>
          </a:graphicData>
        </a:graphic>
      </p:graphicFrame>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zh-CN" altLang="en-US" sz="2400" b="1" i="1" u="sng" dirty="0">
                <a:solidFill>
                  <a:srgbClr val="C00000"/>
                </a:solidFill>
              </a:rPr>
              <a:t> 临床药学知识库</a:t>
            </a:r>
            <a:endParaRPr lang="en-US" altLang="zh-CN" sz="2400" b="1" i="1" u="sng" dirty="0">
              <a:solidFill>
                <a:srgbClr val="C00000"/>
              </a:solidFill>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系统评估</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总结</a:t>
            </a:r>
            <a:r>
              <a:rPr kumimoji="1" lang="zh-CN" altLang="en-US" sz="2400" b="1" dirty="0">
                <a:solidFill>
                  <a:srgbClr val="000000"/>
                </a:solidFill>
                <a:latin typeface="Times New Roman" panose="02020603050405020304" pitchFamily="18" charset="0"/>
                <a:cs typeface="Times New Roman" panose="02020603050405020304" pitchFamily="18" charset="0"/>
              </a:rPr>
              <a:t>与展望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知识库主要内容</a:t>
            </a:r>
            <a:endParaRPr lang="zh-CN" altLang="en-US" dirty="0"/>
          </a:p>
        </p:txBody>
      </p:sp>
      <p:sp>
        <p:nvSpPr>
          <p:cNvPr id="4" name="TextBox 3"/>
          <p:cNvSpPr txBox="1"/>
          <p:nvPr/>
        </p:nvSpPr>
        <p:spPr>
          <a:xfrm>
            <a:off x="1259632" y="1237783"/>
            <a:ext cx="7560840" cy="369332"/>
          </a:xfrm>
          <a:prstGeom prst="rect">
            <a:avLst/>
          </a:prstGeom>
          <a:noFill/>
        </p:spPr>
        <p:txBody>
          <a:bodyPr wrap="square" rtlCol="0">
            <a:spAutoFit/>
          </a:bodyPr>
          <a:lstStyle/>
          <a:p>
            <a:r>
              <a:rPr lang="zh-CN" altLang="en-US" dirty="0" smtClean="0"/>
              <a:t>知识库中主要有合理用药规则、药物统计知识、监控规则知识三方面内容</a:t>
            </a:r>
            <a:endParaRPr lang="zh-CN" altLang="en-US" dirty="0"/>
          </a:p>
        </p:txBody>
      </p:sp>
      <p:sp>
        <p:nvSpPr>
          <p:cNvPr id="5" name="TextBox 4"/>
          <p:cNvSpPr txBox="1"/>
          <p:nvPr/>
        </p:nvSpPr>
        <p:spPr>
          <a:xfrm>
            <a:off x="3133452" y="5778842"/>
            <a:ext cx="3166740" cy="307777"/>
          </a:xfrm>
          <a:prstGeom prst="rect">
            <a:avLst/>
          </a:prstGeom>
          <a:noFill/>
        </p:spPr>
        <p:txBody>
          <a:bodyPr wrap="square" rtlCol="0">
            <a:spAutoFit/>
          </a:bodyPr>
          <a:lstStyle/>
          <a:p>
            <a:r>
              <a:rPr lang="zh-CN" altLang="zh-CN" sz="1400" dirty="0"/>
              <a:t>药学知识</a:t>
            </a:r>
            <a:r>
              <a:rPr lang="en-US" altLang="zh-CN" sz="1400" dirty="0"/>
              <a:t>-</a:t>
            </a:r>
            <a:r>
              <a:rPr lang="zh-CN" altLang="zh-CN" sz="1400" dirty="0" smtClean="0"/>
              <a:t>临床</a:t>
            </a:r>
            <a:r>
              <a:rPr lang="zh-CN" altLang="en-US" sz="1400" dirty="0" smtClean="0"/>
              <a:t>用药监控</a:t>
            </a:r>
            <a:r>
              <a:rPr lang="zh-CN" altLang="zh-CN" sz="1400" dirty="0" smtClean="0"/>
              <a:t>服务</a:t>
            </a:r>
            <a:r>
              <a:rPr lang="zh-CN" altLang="zh-CN" sz="1400" dirty="0"/>
              <a:t>对应图</a:t>
            </a:r>
            <a:endParaRPr lang="zh-CN" altLang="en-US" sz="1400" dirty="0"/>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1954594" y="1688881"/>
            <a:ext cx="5274310" cy="4039870"/>
          </a:xfrm>
          <a:prstGeom prst="rect">
            <a:avLst/>
          </a:prstGeom>
        </p:spPr>
      </p:pic>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合理用药规则</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38" y="2533760"/>
            <a:ext cx="1297580" cy="12552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1836711"/>
            <a:ext cx="1984307" cy="2507781"/>
          </a:xfrm>
          <a:prstGeom prst="rect">
            <a:avLst/>
          </a:prstGeom>
        </p:spPr>
      </p:pic>
      <p:sp>
        <p:nvSpPr>
          <p:cNvPr id="5" name="右箭头 4"/>
          <p:cNvSpPr/>
          <p:nvPr/>
        </p:nvSpPr>
        <p:spPr>
          <a:xfrm>
            <a:off x="1912576" y="2974964"/>
            <a:ext cx="254496" cy="23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379130" y="4885870"/>
            <a:ext cx="1107996" cy="369332"/>
          </a:xfrm>
          <a:prstGeom prst="rect">
            <a:avLst/>
          </a:prstGeom>
          <a:noFill/>
        </p:spPr>
        <p:txBody>
          <a:bodyPr wrap="none" rtlCol="0">
            <a:spAutoFit/>
          </a:bodyPr>
          <a:lstStyle/>
          <a:p>
            <a:r>
              <a:rPr lang="zh-CN" altLang="en-US" b="1" dirty="0" smtClean="0">
                <a:solidFill>
                  <a:schemeClr val="tx2"/>
                </a:solidFill>
              </a:rPr>
              <a:t>知识专家</a:t>
            </a:r>
            <a:endParaRPr lang="zh-CN" altLang="en-US" b="1" dirty="0">
              <a:solidFill>
                <a:schemeClr val="tx2"/>
              </a:solidFill>
            </a:endParaRPr>
          </a:p>
        </p:txBody>
      </p:sp>
      <p:sp>
        <p:nvSpPr>
          <p:cNvPr id="9" name="TextBox 8"/>
          <p:cNvSpPr txBox="1"/>
          <p:nvPr/>
        </p:nvSpPr>
        <p:spPr>
          <a:xfrm>
            <a:off x="2619083" y="4886447"/>
            <a:ext cx="1569660" cy="369332"/>
          </a:xfrm>
          <a:prstGeom prst="rect">
            <a:avLst/>
          </a:prstGeom>
          <a:noFill/>
        </p:spPr>
        <p:txBody>
          <a:bodyPr wrap="none" rtlCol="0">
            <a:spAutoFit/>
          </a:bodyPr>
          <a:lstStyle/>
          <a:p>
            <a:r>
              <a:rPr lang="zh-CN" altLang="en-US" b="1" dirty="0" smtClean="0">
                <a:solidFill>
                  <a:schemeClr val="tx2"/>
                </a:solidFill>
              </a:rPr>
              <a:t>知识编辑平台</a:t>
            </a:r>
            <a:endParaRPr lang="zh-CN" altLang="en-US" b="1" dirty="0">
              <a:solidFill>
                <a:schemeClr val="tx2"/>
              </a:solidFill>
            </a:endParaRPr>
          </a:p>
        </p:txBody>
      </p:sp>
      <p:sp>
        <p:nvSpPr>
          <p:cNvPr id="10" name="TextBox 9"/>
          <p:cNvSpPr txBox="1"/>
          <p:nvPr/>
        </p:nvSpPr>
        <p:spPr>
          <a:xfrm>
            <a:off x="5868144" y="4885870"/>
            <a:ext cx="1579278" cy="369332"/>
          </a:xfrm>
          <a:prstGeom prst="rect">
            <a:avLst/>
          </a:prstGeom>
          <a:noFill/>
        </p:spPr>
        <p:txBody>
          <a:bodyPr wrap="none" rtlCol="0">
            <a:spAutoFit/>
          </a:bodyPr>
          <a:lstStyle/>
          <a:p>
            <a:r>
              <a:rPr lang="zh-CN" altLang="en-US" b="1" dirty="0" smtClean="0">
                <a:solidFill>
                  <a:schemeClr val="tx2"/>
                </a:solidFill>
              </a:rPr>
              <a:t>药品知识实体</a:t>
            </a:r>
            <a:endParaRPr lang="zh-CN" altLang="en-US" b="1" dirty="0">
              <a:solidFill>
                <a:schemeClr val="tx2"/>
              </a:solidFill>
            </a:endParaRPr>
          </a:p>
        </p:txBody>
      </p:sp>
      <p:sp>
        <p:nvSpPr>
          <p:cNvPr id="11" name="TextBox 10"/>
          <p:cNvSpPr txBox="1"/>
          <p:nvPr/>
        </p:nvSpPr>
        <p:spPr>
          <a:xfrm>
            <a:off x="933128" y="5235132"/>
            <a:ext cx="8031360" cy="861774"/>
          </a:xfrm>
          <a:prstGeom prst="rect">
            <a:avLst/>
          </a:prstGeom>
          <a:noFill/>
        </p:spPr>
        <p:txBody>
          <a:bodyPr wrap="square" rtlCol="0">
            <a:spAutoFit/>
          </a:bodyPr>
          <a:lstStyle/>
          <a:p>
            <a:r>
              <a:rPr lang="zh-CN" altLang="en-US" sz="1600" dirty="0" smtClean="0"/>
              <a:t>知识专家利用知识编辑平台维护知识库中药物的基本信息，实现将形式多样的药物信息转化为结构固定的药物知识实体（</a:t>
            </a:r>
            <a:r>
              <a:rPr lang="en-US" altLang="zh-CN" sz="1600" dirty="0" smtClean="0"/>
              <a:t>Drug</a:t>
            </a:r>
            <a:r>
              <a:rPr lang="zh-CN" altLang="en-US" sz="1600" dirty="0" smtClean="0"/>
              <a:t>），形成相应的合理用药规则</a:t>
            </a:r>
            <a:endParaRPr lang="zh-CN" altLang="en-US" sz="1600" dirty="0"/>
          </a:p>
          <a:p>
            <a:endParaRPr lang="zh-CN" altLang="en-US" sz="1600" dirty="0"/>
          </a:p>
        </p:txBody>
      </p:sp>
      <p:sp>
        <p:nvSpPr>
          <p:cNvPr id="16" name="右箭头 15"/>
          <p:cNvSpPr/>
          <p:nvPr/>
        </p:nvSpPr>
        <p:spPr>
          <a:xfrm>
            <a:off x="4716016" y="2974964"/>
            <a:ext cx="254496" cy="23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24465" y="1836711"/>
            <a:ext cx="1971602" cy="2507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1290274"/>
            <a:ext cx="2965817" cy="3595596"/>
          </a:xfrm>
          <a:prstGeom prst="rect">
            <a:avLst/>
          </a:prstGeom>
        </p:spPr>
      </p:pic>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药物统计知识</a:t>
            </a:r>
            <a:endParaRPr lang="zh-CN" altLang="en-US" dirty="0"/>
          </a:p>
        </p:txBody>
      </p:sp>
      <p:sp>
        <p:nvSpPr>
          <p:cNvPr id="3" name="TextBox 2"/>
          <p:cNvSpPr txBox="1"/>
          <p:nvPr/>
        </p:nvSpPr>
        <p:spPr>
          <a:xfrm>
            <a:off x="1118253" y="1293112"/>
            <a:ext cx="7846236" cy="646331"/>
          </a:xfrm>
          <a:prstGeom prst="rect">
            <a:avLst/>
          </a:prstGeom>
          <a:noFill/>
        </p:spPr>
        <p:txBody>
          <a:bodyPr wrap="square" rtlCol="0">
            <a:spAutoFit/>
          </a:bodyPr>
          <a:lstStyle/>
          <a:p>
            <a:r>
              <a:rPr lang="zh-CN" altLang="en-US" dirty="0" smtClean="0"/>
              <a:t>      在本</a:t>
            </a:r>
            <a:r>
              <a:rPr lang="zh-CN" altLang="en-US" dirty="0"/>
              <a:t>系统</a:t>
            </a:r>
            <a:r>
              <a:rPr lang="zh-CN" altLang="en-US" dirty="0" smtClean="0"/>
              <a:t>中，我们采取</a:t>
            </a:r>
            <a:r>
              <a:rPr lang="en-US" altLang="zh-CN" dirty="0" smtClean="0"/>
              <a:t>WHO</a:t>
            </a:r>
            <a:r>
              <a:rPr lang="zh-CN" altLang="en-US" dirty="0" smtClean="0"/>
              <a:t>推荐使用的</a:t>
            </a:r>
            <a:r>
              <a:rPr lang="zh-CN" altLang="zh-CN" dirty="0" smtClean="0"/>
              <a:t>限定</a:t>
            </a:r>
            <a:r>
              <a:rPr lang="zh-CN" altLang="zh-CN" dirty="0"/>
              <a:t>日剂量（</a:t>
            </a:r>
            <a:r>
              <a:rPr lang="en-US" altLang="zh-CN" dirty="0"/>
              <a:t>Defined Daily Dose</a:t>
            </a:r>
            <a:r>
              <a:rPr lang="zh-CN" altLang="zh-CN" dirty="0"/>
              <a:t>，</a:t>
            </a:r>
            <a:r>
              <a:rPr lang="en-US" altLang="zh-CN" dirty="0"/>
              <a:t>DDD</a:t>
            </a:r>
            <a:r>
              <a:rPr lang="zh-CN" altLang="zh-CN" dirty="0"/>
              <a:t>）及其相关指标来衡量抗菌</a:t>
            </a:r>
            <a:r>
              <a:rPr lang="zh-CN" altLang="zh-CN" dirty="0" smtClean="0"/>
              <a:t>药物</a:t>
            </a:r>
            <a:r>
              <a:rPr lang="zh-CN" altLang="en-US" dirty="0" smtClean="0"/>
              <a:t>的消费</a:t>
            </a:r>
            <a:r>
              <a:rPr lang="zh-CN" altLang="zh-CN" dirty="0" smtClean="0"/>
              <a:t>情况</a:t>
            </a:r>
            <a:endParaRPr lang="zh-CN" altLang="en-US" dirty="0"/>
          </a:p>
        </p:txBody>
      </p:sp>
      <p:sp>
        <p:nvSpPr>
          <p:cNvPr id="4" name="TextBox 3"/>
          <p:cNvSpPr txBox="1"/>
          <p:nvPr/>
        </p:nvSpPr>
        <p:spPr>
          <a:xfrm>
            <a:off x="1512105" y="2148461"/>
            <a:ext cx="7112845" cy="646331"/>
          </a:xfrm>
          <a:prstGeom prst="rect">
            <a:avLst/>
          </a:prstGeom>
          <a:noFill/>
        </p:spPr>
        <p:txBody>
          <a:bodyPr wrap="none" rtlCol="0">
            <a:spAutoFit/>
          </a:bodyPr>
          <a:lstStyle/>
          <a:p>
            <a:r>
              <a:rPr lang="zh-CN" altLang="en-US" b="1" dirty="0" smtClean="0">
                <a:solidFill>
                  <a:schemeClr val="tx2"/>
                </a:solidFill>
              </a:rPr>
              <a:t>定义</a:t>
            </a:r>
            <a:r>
              <a:rPr lang="zh-CN" altLang="en-US" dirty="0" smtClean="0"/>
              <a:t>：</a:t>
            </a:r>
            <a:r>
              <a:rPr lang="zh-CN" altLang="zh-CN" dirty="0"/>
              <a:t>用于主要治疗目的的成人药物日平均</a:t>
            </a:r>
            <a:r>
              <a:rPr lang="zh-CN" altLang="zh-CN" dirty="0" smtClean="0"/>
              <a:t>剂量</a:t>
            </a:r>
            <a:r>
              <a:rPr lang="zh-CN" altLang="en-US" dirty="0" smtClean="0"/>
              <a:t>（限用于统计分析）</a:t>
            </a:r>
            <a:endParaRPr lang="en-US" altLang="zh-CN" dirty="0" smtClean="0"/>
          </a:p>
          <a:p>
            <a:endParaRPr lang="zh-CN" altLang="en-US" dirty="0"/>
          </a:p>
        </p:txBody>
      </p:sp>
      <p:sp>
        <p:nvSpPr>
          <p:cNvPr id="5" name="TextBox 4"/>
          <p:cNvSpPr txBox="1"/>
          <p:nvPr/>
        </p:nvSpPr>
        <p:spPr>
          <a:xfrm>
            <a:off x="1123526" y="3060854"/>
            <a:ext cx="1792290" cy="1754326"/>
          </a:xfrm>
          <a:prstGeom prst="rect">
            <a:avLst/>
          </a:prstGeom>
          <a:noFill/>
        </p:spPr>
        <p:txBody>
          <a:bodyPr wrap="square" rtlCol="0">
            <a:spAutoFit/>
          </a:bodyPr>
          <a:lstStyle/>
          <a:p>
            <a:r>
              <a:rPr lang="zh-CN" altLang="en-US" b="1" dirty="0" smtClean="0">
                <a:solidFill>
                  <a:schemeClr val="tx2"/>
                </a:solidFill>
              </a:rPr>
              <a:t>主要内容</a:t>
            </a:r>
            <a:endParaRPr lang="en-US" altLang="zh-CN" b="1" dirty="0" smtClean="0">
              <a:solidFill>
                <a:schemeClr val="tx2"/>
              </a:solidFill>
            </a:endParaRPr>
          </a:p>
          <a:p>
            <a:pPr marL="285750" indent="-285750">
              <a:buFont typeface="Wingdings" panose="05000000000000000000" pitchFamily="2" charset="2"/>
              <a:buChar char="l"/>
            </a:pPr>
            <a:r>
              <a:rPr lang="en-US" altLang="zh-CN" dirty="0" smtClean="0"/>
              <a:t>ATC</a:t>
            </a:r>
            <a:r>
              <a:rPr lang="zh-CN" altLang="en-US" dirty="0" smtClean="0"/>
              <a:t>编码</a:t>
            </a:r>
            <a:endParaRPr lang="en-US" altLang="zh-CN" dirty="0" smtClean="0"/>
          </a:p>
          <a:p>
            <a:pPr marL="285750" indent="-285750">
              <a:buFont typeface="Wingdings" panose="05000000000000000000" pitchFamily="2" charset="2"/>
              <a:buChar char="l"/>
            </a:pPr>
            <a:r>
              <a:rPr lang="en-US" altLang="zh-CN" dirty="0" smtClean="0"/>
              <a:t>DDD</a:t>
            </a:r>
            <a:r>
              <a:rPr lang="zh-CN" altLang="en-US" dirty="0" smtClean="0"/>
              <a:t>值</a:t>
            </a:r>
            <a:endParaRPr lang="en-US" altLang="zh-CN" dirty="0" smtClean="0"/>
          </a:p>
          <a:p>
            <a:pPr marL="285750" indent="-285750">
              <a:buFont typeface="Wingdings" panose="05000000000000000000" pitchFamily="2" charset="2"/>
              <a:buChar char="l"/>
            </a:pPr>
            <a:r>
              <a:rPr lang="zh-CN" altLang="en-US" dirty="0"/>
              <a:t>剂量</a:t>
            </a:r>
            <a:r>
              <a:rPr lang="zh-CN" altLang="en-US" dirty="0" smtClean="0"/>
              <a:t>单位</a:t>
            </a:r>
            <a:endParaRPr lang="en-US" altLang="zh-CN" dirty="0" smtClean="0"/>
          </a:p>
          <a:p>
            <a:pPr marL="285750" indent="-285750">
              <a:buFont typeface="Wingdings" panose="05000000000000000000" pitchFamily="2" charset="2"/>
              <a:buChar char="l"/>
            </a:pPr>
            <a:r>
              <a:rPr lang="zh-CN" altLang="en-US" dirty="0" smtClean="0"/>
              <a:t>给药途径</a:t>
            </a:r>
            <a:endParaRPr lang="en-US" altLang="zh-CN" dirty="0" smtClean="0"/>
          </a:p>
          <a:p>
            <a:pPr marL="285750" indent="-285750">
              <a:buFont typeface="Wingdings" panose="05000000000000000000" pitchFamily="2" charset="2"/>
              <a:buChar char="l"/>
            </a:pPr>
            <a:r>
              <a:rPr lang="zh-CN" altLang="en-US" dirty="0" smtClean="0"/>
              <a:t>备注信息</a:t>
            </a:r>
            <a:endParaRPr lang="zh-CN" altLang="en-US" dirty="0"/>
          </a:p>
        </p:txBody>
      </p:sp>
      <p:sp>
        <p:nvSpPr>
          <p:cNvPr id="7" name="TextBox 6"/>
          <p:cNvSpPr txBox="1"/>
          <p:nvPr/>
        </p:nvSpPr>
        <p:spPr>
          <a:xfrm>
            <a:off x="5220072" y="5197842"/>
            <a:ext cx="1107996" cy="369332"/>
          </a:xfrm>
          <a:prstGeom prst="rect">
            <a:avLst/>
          </a:prstGeom>
          <a:noFill/>
        </p:spPr>
        <p:txBody>
          <a:bodyPr wrap="none" rtlCol="0">
            <a:spAutoFit/>
          </a:bodyPr>
          <a:lstStyle/>
          <a:p>
            <a:r>
              <a:rPr lang="zh-CN" altLang="en-US" b="1" dirty="0" smtClean="0"/>
              <a:t>知识实体</a:t>
            </a:r>
            <a:endParaRPr lang="zh-CN" altLang="en-US" b="1" dirty="0"/>
          </a:p>
        </p:txBody>
      </p:sp>
      <p:sp>
        <p:nvSpPr>
          <p:cNvPr id="8" name="右箭头 7"/>
          <p:cNvSpPr/>
          <p:nvPr/>
        </p:nvSpPr>
        <p:spPr>
          <a:xfrm>
            <a:off x="2915816" y="3812003"/>
            <a:ext cx="648072" cy="252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2749595529"/>
              </p:ext>
            </p:extLst>
          </p:nvPr>
        </p:nvGraphicFramePr>
        <p:xfrm>
          <a:off x="4081882" y="2601962"/>
          <a:ext cx="3384376" cy="2595880"/>
        </p:xfrm>
        <a:graphic>
          <a:graphicData uri="http://schemas.openxmlformats.org/drawingml/2006/table">
            <a:tbl>
              <a:tblPr firstRow="1" bandRow="1">
                <a:tableStyleId>{5C22544A-7EE6-4342-B048-85BDC9FD1C3A}</a:tableStyleId>
              </a:tblPr>
              <a:tblGrid>
                <a:gridCol w="1021595"/>
                <a:gridCol w="1368152"/>
                <a:gridCol w="994629"/>
              </a:tblGrid>
              <a:tr h="370840">
                <a:tc gridSpan="3">
                  <a:txBody>
                    <a:bodyPr/>
                    <a:lstStyle/>
                    <a:p>
                      <a:pPr algn="ctr"/>
                      <a:r>
                        <a:rPr lang="en-US" altLang="zh-CN" dirty="0" smtClean="0"/>
                        <a:t>Defined Daily Dose</a:t>
                      </a:r>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pPr algn="ctr"/>
                      <a:r>
                        <a:rPr lang="zh-CN" altLang="en-US" dirty="0" smtClean="0"/>
                        <a:t>属性</a:t>
                      </a:r>
                      <a:endParaRPr lang="zh-CN" altLang="en-US" dirty="0"/>
                    </a:p>
                  </a:txBody>
                  <a:tcPr/>
                </a:tc>
                <a:tc>
                  <a:txBody>
                    <a:bodyPr/>
                    <a:lstStyle/>
                    <a:p>
                      <a:pPr algn="ctr"/>
                      <a:r>
                        <a:rPr lang="zh-CN" altLang="en-US" dirty="0" smtClean="0"/>
                        <a:t>数据类型</a:t>
                      </a:r>
                      <a:endParaRPr lang="zh-CN" altLang="en-US" dirty="0"/>
                    </a:p>
                  </a:txBody>
                  <a:tcPr/>
                </a:tc>
                <a:tc>
                  <a:txBody>
                    <a:bodyPr/>
                    <a:lstStyle/>
                    <a:p>
                      <a:pPr algn="ctr"/>
                      <a:r>
                        <a:rPr lang="zh-CN" altLang="en-US" dirty="0" smtClean="0"/>
                        <a:t>备注</a:t>
                      </a:r>
                      <a:endParaRPr lang="zh-CN" altLang="en-US" dirty="0"/>
                    </a:p>
                  </a:txBody>
                  <a:tcPr/>
                </a:tc>
              </a:tr>
              <a:tr h="370840">
                <a:tc>
                  <a:txBody>
                    <a:bodyPr/>
                    <a:lstStyle/>
                    <a:p>
                      <a:r>
                        <a:rPr lang="en-US" altLang="zh-CN" sz="1400" kern="0" dirty="0" smtClean="0">
                          <a:effectLst/>
                        </a:rPr>
                        <a:t>Name</a:t>
                      </a:r>
                      <a:endParaRPr lang="zh-CN" altLang="en-US" dirty="0"/>
                    </a:p>
                  </a:txBody>
                  <a:tcPr/>
                </a:tc>
                <a:tc>
                  <a:txBody>
                    <a:bodyPr/>
                    <a:lstStyle/>
                    <a:p>
                      <a:r>
                        <a:rPr lang="en-US" altLang="zh-CN" sz="1400" kern="100" dirty="0" smtClean="0">
                          <a:effectLst/>
                        </a:rPr>
                        <a:t>String</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zh-CN" sz="1400" kern="100" dirty="0" smtClean="0">
                          <a:effectLst/>
                        </a:rPr>
                        <a:t>药品名字</a:t>
                      </a:r>
                      <a:endParaRPr lang="zh-CN" altLang="zh-CN" sz="1100" kern="100" dirty="0" smtClean="0">
                        <a:effectLst/>
                        <a:latin typeface="+mn-lt"/>
                        <a:ea typeface="+mn-ea"/>
                        <a:cs typeface="Times New Roman"/>
                      </a:endParaRPr>
                    </a:p>
                  </a:txBody>
                  <a:tcPr/>
                </a:tc>
              </a:tr>
              <a:tr h="370840">
                <a:tc>
                  <a:txBody>
                    <a:bodyPr/>
                    <a:lstStyle/>
                    <a:p>
                      <a:r>
                        <a:rPr lang="en-US" altLang="zh-CN" sz="1400" kern="0" dirty="0" smtClean="0">
                          <a:effectLst/>
                        </a:rPr>
                        <a:t>Route</a:t>
                      </a:r>
                      <a:endParaRPr lang="zh-CN" altLang="en-US" dirty="0"/>
                    </a:p>
                  </a:txBody>
                  <a:tcPr/>
                </a:tc>
                <a:tc>
                  <a:txBody>
                    <a:bodyPr/>
                    <a:lstStyle/>
                    <a:p>
                      <a:r>
                        <a:rPr lang="en-US" altLang="zh-CN" sz="1400" kern="100" dirty="0" smtClean="0">
                          <a:effectLst/>
                        </a:rPr>
                        <a:t>String</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zh-CN" sz="1400" kern="100" dirty="0" smtClean="0">
                          <a:effectLst/>
                        </a:rPr>
                        <a:t>用药途径</a:t>
                      </a:r>
                      <a:endParaRPr lang="zh-CN" altLang="zh-CN" sz="1100" kern="100" dirty="0" smtClean="0">
                        <a:effectLst/>
                        <a:latin typeface="+mn-lt"/>
                        <a:ea typeface="+mn-ea"/>
                        <a:cs typeface="Times New Roman"/>
                      </a:endParaRPr>
                    </a:p>
                  </a:txBody>
                  <a:tcPr/>
                </a:tc>
              </a:tr>
              <a:tr h="370840">
                <a:tc>
                  <a:txBody>
                    <a:bodyPr/>
                    <a:lstStyle/>
                    <a:p>
                      <a:r>
                        <a:rPr lang="en-US" altLang="zh-CN" sz="1400" kern="0" dirty="0" smtClean="0">
                          <a:effectLst/>
                        </a:rPr>
                        <a:t>ATC</a:t>
                      </a:r>
                      <a:endParaRPr lang="zh-CN" altLang="en-US" dirty="0"/>
                    </a:p>
                  </a:txBody>
                  <a:tcPr/>
                </a:tc>
                <a:tc>
                  <a:txBody>
                    <a:bodyPr/>
                    <a:lstStyle/>
                    <a:p>
                      <a:r>
                        <a:rPr lang="en-US" altLang="zh-CN" sz="1400" kern="100" dirty="0" smtClean="0">
                          <a:effectLst/>
                        </a:rPr>
                        <a:t>String</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zh-CN" sz="1400" kern="100" dirty="0" smtClean="0">
                          <a:effectLst/>
                        </a:rPr>
                        <a:t>编码</a:t>
                      </a:r>
                      <a:endParaRPr lang="zh-CN" altLang="zh-CN" sz="1100" kern="100" dirty="0" smtClean="0">
                        <a:effectLst/>
                        <a:latin typeface="+mn-lt"/>
                        <a:ea typeface="+mn-ea"/>
                        <a:cs typeface="Times New Roman"/>
                      </a:endParaRPr>
                    </a:p>
                  </a:txBody>
                  <a:tcPr/>
                </a:tc>
              </a:tr>
              <a:tr h="370840">
                <a:tc>
                  <a:txBody>
                    <a:bodyPr/>
                    <a:lstStyle/>
                    <a:p>
                      <a:r>
                        <a:rPr lang="en-US" altLang="zh-CN" sz="1400" kern="0" dirty="0" smtClean="0">
                          <a:effectLst/>
                        </a:rPr>
                        <a:t>Value</a:t>
                      </a:r>
                      <a:endParaRPr lang="zh-CN" altLang="en-US" dirty="0"/>
                    </a:p>
                  </a:txBody>
                  <a:tcPr/>
                </a:tc>
                <a:tc>
                  <a:txBody>
                    <a:bodyPr/>
                    <a:lstStyle/>
                    <a:p>
                      <a:r>
                        <a:rPr lang="en-US" altLang="zh-CN" sz="1400" kern="100" dirty="0" smtClean="0">
                          <a:effectLst/>
                        </a:rPr>
                        <a:t>String</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400" kern="100" dirty="0" smtClean="0">
                          <a:solidFill>
                            <a:schemeClr val="dk1"/>
                          </a:solidFill>
                          <a:effectLst/>
                          <a:latin typeface="+mn-lt"/>
                          <a:ea typeface="+mn-ea"/>
                          <a:cs typeface="+mn-cs"/>
                        </a:rPr>
                        <a:t>数值</a:t>
                      </a:r>
                      <a:endParaRPr lang="zh-CN" altLang="en-US" sz="1400" kern="100" dirty="0">
                        <a:solidFill>
                          <a:schemeClr val="dk1"/>
                        </a:solidFill>
                        <a:effectLst/>
                        <a:latin typeface="+mn-lt"/>
                        <a:ea typeface="+mn-ea"/>
                        <a:cs typeface="+mn-cs"/>
                      </a:endParaRPr>
                    </a:p>
                  </a:txBody>
                  <a:tcPr/>
                </a:tc>
              </a:tr>
              <a:tr h="370840">
                <a:tc>
                  <a:txBody>
                    <a:bodyPr/>
                    <a:lstStyle/>
                    <a:p>
                      <a:r>
                        <a:rPr lang="en-US" altLang="zh-CN" sz="1400" kern="0" dirty="0" smtClean="0">
                          <a:effectLst/>
                        </a:rPr>
                        <a:t>Unit</a:t>
                      </a:r>
                      <a:endParaRPr lang="zh-CN" altLang="en-US" dirty="0"/>
                    </a:p>
                  </a:txBody>
                  <a:tcPr/>
                </a:tc>
                <a:tc>
                  <a:txBody>
                    <a:bodyPr/>
                    <a:lstStyle/>
                    <a:p>
                      <a:r>
                        <a:rPr lang="en-US" altLang="zh-CN" sz="1400" kern="100" dirty="0" smtClean="0">
                          <a:effectLst/>
                        </a:rPr>
                        <a:t>String</a:t>
                      </a:r>
                      <a:endParaRPr lang="zh-CN"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1400" kern="100" dirty="0" smtClean="0">
                          <a:solidFill>
                            <a:schemeClr val="dk1"/>
                          </a:solidFill>
                          <a:effectLst/>
                          <a:latin typeface="+mn-lt"/>
                          <a:ea typeface="+mn-ea"/>
                          <a:cs typeface="+mn-cs"/>
                        </a:rPr>
                        <a:t>单位</a:t>
                      </a:r>
                      <a:endParaRPr lang="zh-CN" altLang="en-US" sz="1400" kern="100" dirty="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药物统计</a:t>
            </a:r>
            <a:r>
              <a:rPr lang="zh-CN" altLang="en-US" dirty="0" smtClean="0"/>
              <a:t>知识</a:t>
            </a:r>
            <a:endParaRPr lang="zh-CN" altLang="en-US" dirty="0"/>
          </a:p>
        </p:txBody>
      </p:sp>
      <p:sp>
        <p:nvSpPr>
          <p:cNvPr id="3" name="TextBox 2"/>
          <p:cNvSpPr txBox="1"/>
          <p:nvPr/>
        </p:nvSpPr>
        <p:spPr>
          <a:xfrm>
            <a:off x="899591" y="1196752"/>
            <a:ext cx="7416826" cy="584775"/>
          </a:xfrm>
          <a:prstGeom prst="rect">
            <a:avLst/>
          </a:prstGeom>
          <a:noFill/>
        </p:spPr>
        <p:txBody>
          <a:bodyPr wrap="square" rtlCol="0">
            <a:spAutoFit/>
          </a:bodyPr>
          <a:lstStyle/>
          <a:p>
            <a:r>
              <a:rPr lang="zh-CN" altLang="en-US" sz="1600" dirty="0" smtClean="0"/>
              <a:t>       由于</a:t>
            </a:r>
            <a:r>
              <a:rPr lang="en-US" altLang="zh-CN" sz="1600" dirty="0" smtClean="0"/>
              <a:t>WHO</a:t>
            </a:r>
            <a:r>
              <a:rPr lang="zh-CN" altLang="en-US" sz="1600" dirty="0" smtClean="0"/>
              <a:t>提供的药物</a:t>
            </a:r>
            <a:r>
              <a:rPr lang="en-US" altLang="zh-CN" sz="1600" dirty="0" smtClean="0"/>
              <a:t>DDD</a:t>
            </a:r>
            <a:r>
              <a:rPr lang="zh-CN" altLang="en-US" sz="1600" dirty="0" smtClean="0"/>
              <a:t>值覆盖范围比较小，并不能满足</a:t>
            </a:r>
            <a:r>
              <a:rPr lang="zh-CN" altLang="en-US" sz="1600" dirty="0"/>
              <a:t>实际</a:t>
            </a:r>
            <a:r>
              <a:rPr lang="zh-CN" altLang="en-US" sz="1600" dirty="0" smtClean="0"/>
              <a:t>的用药统计需求，因此我们采取了从药品说明书提取</a:t>
            </a:r>
            <a:r>
              <a:rPr lang="en-US" altLang="zh-CN" sz="1600" dirty="0" smtClean="0"/>
              <a:t>DDD</a:t>
            </a:r>
            <a:r>
              <a:rPr lang="zh-CN" altLang="en-US" sz="1600" dirty="0" smtClean="0"/>
              <a:t>值的方法（下表）。</a:t>
            </a:r>
            <a:endParaRPr lang="zh-CN" altLang="en-US" sz="1600" dirty="0"/>
          </a:p>
        </p:txBody>
      </p:sp>
      <p:graphicFrame>
        <p:nvGraphicFramePr>
          <p:cNvPr id="4" name="表格 3"/>
          <p:cNvGraphicFramePr>
            <a:graphicFrameLocks noGrp="1"/>
          </p:cNvGraphicFramePr>
          <p:nvPr>
            <p:extLst>
              <p:ext uri="{D42A27DB-BD31-4B8C-83A1-F6EECF244321}">
                <p14:modId xmlns:p14="http://schemas.microsoft.com/office/powerpoint/2010/main" val="490864070"/>
              </p:ext>
            </p:extLst>
          </p:nvPr>
        </p:nvGraphicFramePr>
        <p:xfrm>
          <a:off x="2231738" y="2027749"/>
          <a:ext cx="5184576" cy="3810455"/>
        </p:xfrm>
        <a:graphic>
          <a:graphicData uri="http://schemas.openxmlformats.org/drawingml/2006/table">
            <a:tbl>
              <a:tblPr firstRow="1" firstCol="1" bandRow="1">
                <a:tableStyleId>{5C22544A-7EE6-4342-B048-85BDC9FD1C3A}</a:tableStyleId>
              </a:tblPr>
              <a:tblGrid>
                <a:gridCol w="1440160"/>
                <a:gridCol w="3744416"/>
              </a:tblGrid>
              <a:tr h="241221">
                <a:tc>
                  <a:txBody>
                    <a:bodyPr/>
                    <a:lstStyle/>
                    <a:p>
                      <a:pPr algn="ctr">
                        <a:lnSpc>
                          <a:spcPct val="150000"/>
                        </a:lnSpc>
                        <a:spcAft>
                          <a:spcPts val="0"/>
                        </a:spcAft>
                      </a:pPr>
                      <a:r>
                        <a:rPr lang="zh-CN" sz="1200" kern="100" spc="0" dirty="0">
                          <a:effectLst/>
                        </a:rPr>
                        <a:t>原则</a:t>
                      </a:r>
                      <a:endParaRPr lang="zh-CN" sz="1800" b="1" kern="100" spc="200" dirty="0">
                        <a:effectLst/>
                        <a:latin typeface="黑体"/>
                        <a:ea typeface="宋体"/>
                        <a:cs typeface="Times New Roman"/>
                      </a:endParaRPr>
                    </a:p>
                  </a:txBody>
                  <a:tcPr marL="68580" marR="68580" marT="0" marB="0"/>
                </a:tc>
                <a:tc>
                  <a:txBody>
                    <a:bodyPr/>
                    <a:lstStyle/>
                    <a:p>
                      <a:pPr algn="ctr">
                        <a:lnSpc>
                          <a:spcPct val="150000"/>
                        </a:lnSpc>
                        <a:spcAft>
                          <a:spcPts val="0"/>
                        </a:spcAft>
                      </a:pPr>
                      <a:r>
                        <a:rPr lang="zh-CN" sz="1200" kern="100" spc="0">
                          <a:effectLst/>
                        </a:rPr>
                        <a:t>说明</a:t>
                      </a:r>
                      <a:endParaRPr lang="zh-CN" sz="1800" b="1" kern="100" spc="200">
                        <a:effectLst/>
                        <a:latin typeface="黑体"/>
                        <a:ea typeface="宋体"/>
                        <a:cs typeface="Times New Roman"/>
                      </a:endParaRPr>
                    </a:p>
                  </a:txBody>
                  <a:tcPr marL="68580" marR="68580" marT="0" marB="0"/>
                </a:tc>
              </a:tr>
              <a:tr h="1054923">
                <a:tc>
                  <a:txBody>
                    <a:bodyPr/>
                    <a:lstStyle/>
                    <a:p>
                      <a:pPr algn="ctr">
                        <a:lnSpc>
                          <a:spcPct val="150000"/>
                        </a:lnSpc>
                        <a:spcAft>
                          <a:spcPts val="0"/>
                        </a:spcAft>
                      </a:pPr>
                      <a:r>
                        <a:rPr lang="en-US" sz="1200" kern="100" spc="0" dirty="0">
                          <a:effectLst/>
                        </a:rPr>
                        <a:t> </a:t>
                      </a:r>
                      <a:r>
                        <a:rPr lang="zh-CN" sz="1200" kern="100" spc="0" dirty="0" smtClean="0">
                          <a:effectLst/>
                        </a:rPr>
                        <a:t>平均</a:t>
                      </a:r>
                      <a:r>
                        <a:rPr lang="zh-CN" sz="1200" kern="100" spc="0" dirty="0">
                          <a:effectLst/>
                        </a:rPr>
                        <a:t>取值</a:t>
                      </a:r>
                      <a:endParaRPr lang="zh-CN" sz="1800" b="1" kern="100" spc="200" dirty="0">
                        <a:effectLst/>
                        <a:latin typeface="黑体"/>
                        <a:ea typeface="宋体"/>
                        <a:cs typeface="Times New Roman"/>
                      </a:endParaRPr>
                    </a:p>
                  </a:txBody>
                  <a:tcPr marL="68580" marR="68580" marT="0" marB="0" anchor="ctr"/>
                </a:tc>
                <a:tc>
                  <a:txBody>
                    <a:bodyPr/>
                    <a:lstStyle/>
                    <a:p>
                      <a:pPr algn="l">
                        <a:lnSpc>
                          <a:spcPct val="150000"/>
                        </a:lnSpc>
                        <a:spcAft>
                          <a:spcPts val="0"/>
                        </a:spcAft>
                      </a:pPr>
                      <a:r>
                        <a:rPr lang="zh-CN" sz="1200" kern="100" spc="0" dirty="0">
                          <a:effectLst/>
                        </a:rPr>
                        <a:t>药品说明书的用法用量所规定的剂量为范围值时取均值。如</a:t>
                      </a:r>
                      <a:r>
                        <a:rPr lang="en-US" sz="1200" kern="100" spc="0" dirty="0">
                          <a:effectLst/>
                        </a:rPr>
                        <a:t>1</a:t>
                      </a:r>
                      <a:r>
                        <a:rPr lang="zh-CN" sz="1200" kern="100" spc="0" dirty="0">
                          <a:effectLst/>
                        </a:rPr>
                        <a:t>次用量为</a:t>
                      </a:r>
                      <a:r>
                        <a:rPr lang="en-US" sz="1200" kern="100" spc="0" dirty="0">
                          <a:effectLst/>
                        </a:rPr>
                        <a:t>0.2~0.4mg</a:t>
                      </a:r>
                      <a:r>
                        <a:rPr lang="zh-CN" sz="1200" kern="100" spc="0" dirty="0">
                          <a:effectLst/>
                        </a:rPr>
                        <a:t>，日</a:t>
                      </a:r>
                      <a:r>
                        <a:rPr lang="en-US" sz="1200" kern="100" spc="0" dirty="0">
                          <a:effectLst/>
                        </a:rPr>
                        <a:t>3</a:t>
                      </a:r>
                      <a:r>
                        <a:rPr lang="zh-CN" sz="1200" kern="100" spc="0" dirty="0">
                          <a:effectLst/>
                        </a:rPr>
                        <a:t>次，则取</a:t>
                      </a:r>
                      <a:r>
                        <a:rPr lang="en-US" sz="1200" kern="100" spc="0" dirty="0">
                          <a:effectLst/>
                        </a:rPr>
                        <a:t>0.3mg * 3</a:t>
                      </a:r>
                      <a:r>
                        <a:rPr lang="zh-CN" sz="1200" kern="100" spc="0" dirty="0">
                          <a:effectLst/>
                        </a:rPr>
                        <a:t>次的剂量，该药</a:t>
                      </a:r>
                      <a:r>
                        <a:rPr lang="en-US" sz="1200" kern="100" spc="0" dirty="0">
                          <a:effectLst/>
                        </a:rPr>
                        <a:t>DDD</a:t>
                      </a:r>
                      <a:r>
                        <a:rPr lang="zh-CN" sz="1200" kern="100" spc="0" dirty="0">
                          <a:effectLst/>
                        </a:rPr>
                        <a:t>值为</a:t>
                      </a:r>
                      <a:r>
                        <a:rPr lang="en-US" sz="1200" kern="100" spc="0" dirty="0">
                          <a:effectLst/>
                        </a:rPr>
                        <a:t>0.9mg</a:t>
                      </a:r>
                      <a:endParaRPr lang="zh-CN" sz="1800" b="1" kern="100" spc="200" dirty="0">
                        <a:effectLst/>
                        <a:latin typeface="黑体"/>
                        <a:ea typeface="宋体"/>
                        <a:cs typeface="Times New Roman"/>
                      </a:endParaRPr>
                    </a:p>
                  </a:txBody>
                  <a:tcPr marL="68580" marR="68580" marT="0" marB="0" anchor="ctr"/>
                </a:tc>
              </a:tr>
              <a:tr h="360040">
                <a:tc>
                  <a:txBody>
                    <a:bodyPr/>
                    <a:lstStyle/>
                    <a:p>
                      <a:pPr algn="ctr">
                        <a:lnSpc>
                          <a:spcPct val="150000"/>
                        </a:lnSpc>
                        <a:spcAft>
                          <a:spcPts val="0"/>
                        </a:spcAft>
                      </a:pPr>
                      <a:r>
                        <a:rPr lang="zh-CN" sz="1200" kern="100" spc="0">
                          <a:effectLst/>
                        </a:rPr>
                        <a:t>剂量单位确定</a:t>
                      </a:r>
                      <a:endParaRPr lang="zh-CN" sz="1800" b="1" kern="100" spc="200">
                        <a:effectLst/>
                        <a:latin typeface="黑体"/>
                        <a:ea typeface="宋体"/>
                        <a:cs typeface="Times New Roman"/>
                      </a:endParaRPr>
                    </a:p>
                  </a:txBody>
                  <a:tcPr marL="68580" marR="68580" marT="0" marB="0" anchor="ctr"/>
                </a:tc>
                <a:tc>
                  <a:txBody>
                    <a:bodyPr/>
                    <a:lstStyle/>
                    <a:p>
                      <a:pPr algn="l">
                        <a:lnSpc>
                          <a:spcPct val="150000"/>
                        </a:lnSpc>
                        <a:spcAft>
                          <a:spcPts val="0"/>
                        </a:spcAft>
                      </a:pPr>
                      <a:r>
                        <a:rPr lang="zh-CN" sz="1200" kern="100" spc="0" dirty="0">
                          <a:effectLst/>
                        </a:rPr>
                        <a:t>与说明书规格单位一致</a:t>
                      </a:r>
                      <a:endParaRPr lang="zh-CN" sz="1800" b="1" kern="100" spc="200" dirty="0">
                        <a:effectLst/>
                        <a:latin typeface="黑体"/>
                        <a:ea typeface="宋体"/>
                        <a:cs typeface="Times New Roman"/>
                      </a:endParaRPr>
                    </a:p>
                  </a:txBody>
                  <a:tcPr marL="68580" marR="68580" marT="0" marB="0" anchor="ctr"/>
                </a:tc>
              </a:tr>
              <a:tr h="733792">
                <a:tc>
                  <a:txBody>
                    <a:bodyPr/>
                    <a:lstStyle/>
                    <a:p>
                      <a:pPr algn="ctr">
                        <a:lnSpc>
                          <a:spcPct val="150000"/>
                        </a:lnSpc>
                        <a:spcAft>
                          <a:spcPts val="0"/>
                        </a:spcAft>
                      </a:pPr>
                      <a:r>
                        <a:rPr lang="en-US" sz="1200" kern="100" spc="0" dirty="0">
                          <a:effectLst/>
                        </a:rPr>
                        <a:t> </a:t>
                      </a:r>
                      <a:r>
                        <a:rPr lang="zh-CN" sz="1200" kern="100" spc="0" dirty="0" smtClean="0">
                          <a:effectLst/>
                        </a:rPr>
                        <a:t>用药</a:t>
                      </a:r>
                      <a:r>
                        <a:rPr lang="zh-CN" sz="1200" kern="100" spc="0" dirty="0">
                          <a:effectLst/>
                        </a:rPr>
                        <a:t>病人体质一致</a:t>
                      </a:r>
                      <a:endParaRPr lang="zh-CN" sz="1800" b="1" kern="100" spc="200" dirty="0">
                        <a:effectLst/>
                        <a:latin typeface="黑体"/>
                        <a:ea typeface="宋体"/>
                        <a:cs typeface="Times New Roman"/>
                      </a:endParaRPr>
                    </a:p>
                  </a:txBody>
                  <a:tcPr marL="68580" marR="68580" marT="0" marB="0" anchor="ctr"/>
                </a:tc>
                <a:tc>
                  <a:txBody>
                    <a:bodyPr/>
                    <a:lstStyle/>
                    <a:p>
                      <a:pPr algn="l">
                        <a:lnSpc>
                          <a:spcPct val="150000"/>
                        </a:lnSpc>
                        <a:spcAft>
                          <a:spcPts val="0"/>
                        </a:spcAft>
                      </a:pPr>
                      <a:r>
                        <a:rPr lang="zh-CN" sz="1200" kern="100" spc="0" dirty="0">
                          <a:effectLst/>
                        </a:rPr>
                        <a:t>对于一些根据体重或体表面积给药的药品，成人一律按体重</a:t>
                      </a:r>
                      <a:r>
                        <a:rPr lang="en-US" sz="1200" kern="100" spc="0" dirty="0">
                          <a:effectLst/>
                        </a:rPr>
                        <a:t>60kg</a:t>
                      </a:r>
                      <a:r>
                        <a:rPr lang="zh-CN" sz="1200" kern="100" spc="0" dirty="0">
                          <a:effectLst/>
                        </a:rPr>
                        <a:t>和体表面积</a:t>
                      </a:r>
                      <a:r>
                        <a:rPr lang="en-US" sz="1200" kern="100" spc="0" dirty="0">
                          <a:effectLst/>
                        </a:rPr>
                        <a:t>1.70m</a:t>
                      </a:r>
                      <a:r>
                        <a:rPr lang="en-US" sz="1200" kern="100" spc="0" baseline="30000" dirty="0">
                          <a:effectLst/>
                        </a:rPr>
                        <a:t>2</a:t>
                      </a:r>
                      <a:r>
                        <a:rPr lang="zh-CN" sz="1200" kern="100" spc="0" dirty="0">
                          <a:effectLst/>
                        </a:rPr>
                        <a:t>计算给药剂量</a:t>
                      </a:r>
                      <a:endParaRPr lang="zh-CN" sz="1800" b="1" kern="100" spc="200" dirty="0">
                        <a:effectLst/>
                        <a:latin typeface="黑体"/>
                        <a:ea typeface="宋体"/>
                        <a:cs typeface="Times New Roman"/>
                      </a:endParaRPr>
                    </a:p>
                  </a:txBody>
                  <a:tcPr marL="68580" marR="68580" marT="0" marB="0" anchor="ctr"/>
                </a:tc>
              </a:tr>
              <a:tr h="850384">
                <a:tc>
                  <a:txBody>
                    <a:bodyPr/>
                    <a:lstStyle/>
                    <a:p>
                      <a:pPr algn="ctr">
                        <a:lnSpc>
                          <a:spcPct val="150000"/>
                        </a:lnSpc>
                        <a:spcAft>
                          <a:spcPts val="0"/>
                        </a:spcAft>
                      </a:pPr>
                      <a:r>
                        <a:rPr lang="zh-CN" sz="1200" kern="100" spc="0" dirty="0" smtClean="0">
                          <a:effectLst/>
                        </a:rPr>
                        <a:t>用药</a:t>
                      </a:r>
                      <a:r>
                        <a:rPr lang="zh-CN" sz="1200" kern="100" spc="0" dirty="0">
                          <a:effectLst/>
                        </a:rPr>
                        <a:t>时间间隔处理</a:t>
                      </a:r>
                      <a:endParaRPr lang="zh-CN" sz="1800" b="1" kern="100" spc="200" dirty="0">
                        <a:effectLst/>
                        <a:latin typeface="黑体"/>
                        <a:ea typeface="宋体"/>
                        <a:cs typeface="Times New Roman"/>
                      </a:endParaRPr>
                    </a:p>
                  </a:txBody>
                  <a:tcPr marL="68580" marR="68580" marT="0" marB="0" anchor="ctr"/>
                </a:tc>
                <a:tc>
                  <a:txBody>
                    <a:bodyPr/>
                    <a:lstStyle/>
                    <a:p>
                      <a:pPr algn="l">
                        <a:lnSpc>
                          <a:spcPct val="150000"/>
                        </a:lnSpc>
                        <a:spcAft>
                          <a:spcPts val="0"/>
                        </a:spcAft>
                      </a:pPr>
                      <a:r>
                        <a:rPr lang="zh-CN" sz="1200" kern="100" spc="0" dirty="0">
                          <a:effectLst/>
                        </a:rPr>
                        <a:t>有些药用药</a:t>
                      </a:r>
                      <a:r>
                        <a:rPr lang="en-US" sz="1200" kern="100" spc="0" dirty="0">
                          <a:effectLst/>
                        </a:rPr>
                        <a:t>1</a:t>
                      </a:r>
                      <a:r>
                        <a:rPr lang="zh-CN" sz="1200" kern="100" spc="0" dirty="0">
                          <a:effectLst/>
                        </a:rPr>
                        <a:t>次后要间隔数天才能再次用药，因此要考虑用药间隔时间，采用</a:t>
                      </a:r>
                      <a:r>
                        <a:rPr lang="en-US" sz="1200" kern="100" spc="0" dirty="0">
                          <a:effectLst/>
                        </a:rPr>
                        <a:t>1</a:t>
                      </a:r>
                      <a:r>
                        <a:rPr lang="zh-CN" sz="1200" kern="100" spc="0" dirty="0">
                          <a:effectLst/>
                        </a:rPr>
                        <a:t>天的用药量除以间隔时间（天数）作为</a:t>
                      </a:r>
                      <a:r>
                        <a:rPr lang="en-US" sz="1200" kern="100" spc="0" dirty="0">
                          <a:effectLst/>
                        </a:rPr>
                        <a:t>DDD</a:t>
                      </a:r>
                      <a:r>
                        <a:rPr lang="zh-CN" sz="1200" kern="100" spc="0" dirty="0">
                          <a:effectLst/>
                        </a:rPr>
                        <a:t>值</a:t>
                      </a:r>
                      <a:endParaRPr lang="zh-CN" sz="1800" b="1" kern="100" spc="200" dirty="0">
                        <a:effectLst/>
                        <a:latin typeface="黑体"/>
                        <a:ea typeface="宋体"/>
                        <a:cs typeface="Times New Roman"/>
                      </a:endParaRPr>
                    </a:p>
                  </a:txBody>
                  <a:tcPr marL="68580" marR="68580" marT="0" marB="0" anchor="ctr"/>
                </a:tc>
              </a:tr>
              <a:tr h="536996">
                <a:tc>
                  <a:txBody>
                    <a:bodyPr/>
                    <a:lstStyle/>
                    <a:p>
                      <a:pPr algn="ctr">
                        <a:lnSpc>
                          <a:spcPct val="150000"/>
                        </a:lnSpc>
                        <a:spcAft>
                          <a:spcPts val="0"/>
                        </a:spcAft>
                      </a:pPr>
                      <a:r>
                        <a:rPr lang="zh-CN" sz="1200" kern="100" spc="0" dirty="0">
                          <a:effectLst/>
                        </a:rPr>
                        <a:t>以主要适应症为准</a:t>
                      </a:r>
                      <a:endParaRPr lang="zh-CN" sz="1800" b="1" kern="100" spc="200" dirty="0">
                        <a:effectLst/>
                        <a:latin typeface="黑体"/>
                        <a:ea typeface="宋体"/>
                        <a:cs typeface="Times New Roman"/>
                      </a:endParaRPr>
                    </a:p>
                  </a:txBody>
                  <a:tcPr marL="68580" marR="68580" marT="0" marB="0" anchor="ctr"/>
                </a:tc>
                <a:tc>
                  <a:txBody>
                    <a:bodyPr/>
                    <a:lstStyle/>
                    <a:p>
                      <a:pPr algn="l">
                        <a:lnSpc>
                          <a:spcPct val="150000"/>
                        </a:lnSpc>
                        <a:spcAft>
                          <a:spcPts val="0"/>
                        </a:spcAft>
                      </a:pPr>
                      <a:r>
                        <a:rPr lang="zh-CN" sz="1200" kern="100" spc="0" dirty="0">
                          <a:effectLst/>
                        </a:rPr>
                        <a:t>对于一些有多个适应症的药物，取其主要适应症</a:t>
                      </a:r>
                      <a:endParaRPr lang="zh-CN" sz="1800" b="1" kern="100" spc="200" dirty="0">
                        <a:effectLst/>
                        <a:latin typeface="黑体"/>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i="1" u="sng" dirty="0">
                <a:solidFill>
                  <a:srgbClr val="C00000"/>
                </a:solidFill>
              </a:rPr>
              <a:t> 课题</a:t>
            </a:r>
            <a:r>
              <a:rPr lang="zh-CN" altLang="en-US" sz="2400" b="1" i="1" u="sng" dirty="0" smtClean="0">
                <a:solidFill>
                  <a:srgbClr val="C00000"/>
                </a:solidFill>
              </a:rPr>
              <a:t>背景和研究现状</a:t>
            </a:r>
            <a:endParaRPr lang="en-US" altLang="zh-CN" sz="2400" b="1" i="1" u="sng" dirty="0">
              <a:solidFill>
                <a:srgbClr val="C00000"/>
              </a:solidFill>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系统评估</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总结</a:t>
            </a:r>
            <a:r>
              <a:rPr kumimoji="1" lang="zh-CN" altLang="en-US" sz="2400" b="1" dirty="0">
                <a:solidFill>
                  <a:srgbClr val="000000"/>
                </a:solidFill>
                <a:latin typeface="Times New Roman" panose="02020603050405020304" pitchFamily="18" charset="0"/>
                <a:cs typeface="Times New Roman" panose="02020603050405020304" pitchFamily="18" charset="0"/>
              </a:rPr>
              <a:t>与展望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监控规则知识</a:t>
            </a:r>
            <a:endParaRPr lang="zh-CN" altLang="en-US" dirty="0"/>
          </a:p>
        </p:txBody>
      </p:sp>
      <p:sp>
        <p:nvSpPr>
          <p:cNvPr id="3" name="TextBox 2"/>
          <p:cNvSpPr txBox="1"/>
          <p:nvPr/>
        </p:nvSpPr>
        <p:spPr>
          <a:xfrm>
            <a:off x="827585" y="1268760"/>
            <a:ext cx="7200800" cy="923330"/>
          </a:xfrm>
          <a:prstGeom prst="rect">
            <a:avLst/>
          </a:prstGeom>
          <a:noFill/>
        </p:spPr>
        <p:txBody>
          <a:bodyPr wrap="square" rtlCol="0">
            <a:spAutoFit/>
          </a:bodyPr>
          <a:lstStyle/>
          <a:p>
            <a:r>
              <a:rPr lang="en-US" altLang="zh-CN" dirty="0" smtClean="0"/>
              <a:t>         </a:t>
            </a:r>
            <a:r>
              <a:rPr lang="zh-CN" altLang="zh-CN" dirty="0" smtClean="0"/>
              <a:t>知识库</a:t>
            </a:r>
            <a:r>
              <a:rPr lang="zh-CN" altLang="zh-CN" dirty="0"/>
              <a:t>以一个临床</a:t>
            </a:r>
            <a:r>
              <a:rPr lang="zh-CN" altLang="zh-CN" dirty="0" smtClean="0"/>
              <a:t>问题（</a:t>
            </a:r>
            <a:r>
              <a:rPr lang="en-US" altLang="zh-CN" dirty="0"/>
              <a:t>Clinical Problem </a:t>
            </a:r>
            <a:r>
              <a:rPr lang="en-US" altLang="zh-CN" dirty="0" smtClean="0"/>
              <a:t>Definition</a:t>
            </a:r>
            <a:r>
              <a:rPr lang="zh-CN" altLang="zh-CN" dirty="0" smtClean="0"/>
              <a:t>）</a:t>
            </a:r>
            <a:r>
              <a:rPr lang="zh-CN" altLang="zh-CN" dirty="0"/>
              <a:t>的形式描述医院</a:t>
            </a:r>
            <a:r>
              <a:rPr lang="zh-CN" altLang="zh-CN" dirty="0" smtClean="0"/>
              <a:t>感染</a:t>
            </a:r>
            <a:r>
              <a:rPr lang="zh-CN" altLang="en-US" dirty="0" smtClean="0"/>
              <a:t>，每个临床问题由若干个临床数据项（</a:t>
            </a:r>
            <a:r>
              <a:rPr lang="en-US" altLang="zh-CN" dirty="0"/>
              <a:t>Clinical Context Item</a:t>
            </a:r>
            <a:r>
              <a:rPr lang="zh-CN" altLang="en-US" dirty="0" smtClean="0"/>
              <a:t>）组合定义。</a:t>
            </a:r>
            <a:endParaRPr lang="zh-CN" altLang="en-US"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420888"/>
            <a:ext cx="3713344" cy="299222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420888"/>
            <a:ext cx="3152381" cy="2992226"/>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3501388633"/>
              </p:ext>
            </p:extLst>
          </p:nvPr>
        </p:nvGraphicFramePr>
        <p:xfrm>
          <a:off x="2123728" y="2420888"/>
          <a:ext cx="4968552" cy="2577233"/>
        </p:xfrm>
        <a:graphic>
          <a:graphicData uri="http://schemas.openxmlformats.org/drawingml/2006/table">
            <a:tbl>
              <a:tblPr firstRow="1" firstCol="1" bandRow="1">
                <a:tableStyleId>{5C22544A-7EE6-4342-B048-85BDC9FD1C3A}</a:tableStyleId>
              </a:tblPr>
              <a:tblGrid>
                <a:gridCol w="1224136"/>
                <a:gridCol w="2448272"/>
                <a:gridCol w="1296144"/>
              </a:tblGrid>
              <a:tr h="300401">
                <a:tc>
                  <a:txBody>
                    <a:bodyPr/>
                    <a:lstStyle/>
                    <a:p>
                      <a:pPr algn="ctr">
                        <a:lnSpc>
                          <a:spcPct val="150000"/>
                        </a:lnSpc>
                        <a:spcAft>
                          <a:spcPts val="0"/>
                        </a:spcAft>
                      </a:pPr>
                      <a:r>
                        <a:rPr lang="zh-CN" sz="1200" kern="100" spc="0" dirty="0">
                          <a:effectLst/>
                        </a:rPr>
                        <a:t>内容</a:t>
                      </a:r>
                      <a:endParaRPr lang="zh-CN" sz="1800" b="1" kern="100" spc="200" dirty="0">
                        <a:effectLst/>
                        <a:latin typeface="黑体"/>
                        <a:ea typeface="宋体"/>
                        <a:cs typeface="Times New Roman"/>
                      </a:endParaRPr>
                    </a:p>
                  </a:txBody>
                  <a:tcPr marL="68580" marR="68580" marT="0" marB="0"/>
                </a:tc>
                <a:tc>
                  <a:txBody>
                    <a:bodyPr/>
                    <a:lstStyle/>
                    <a:p>
                      <a:pPr algn="ctr">
                        <a:lnSpc>
                          <a:spcPct val="150000"/>
                        </a:lnSpc>
                        <a:spcAft>
                          <a:spcPts val="0"/>
                        </a:spcAft>
                      </a:pPr>
                      <a:r>
                        <a:rPr lang="zh-CN" sz="1200" kern="100" spc="0">
                          <a:effectLst/>
                        </a:rPr>
                        <a:t>说明</a:t>
                      </a:r>
                      <a:endParaRPr lang="zh-CN" sz="1800" b="1" kern="100" spc="200">
                        <a:effectLst/>
                        <a:latin typeface="黑体"/>
                        <a:ea typeface="宋体"/>
                        <a:cs typeface="Times New Roman"/>
                      </a:endParaRPr>
                    </a:p>
                  </a:txBody>
                  <a:tcPr marL="68580" marR="68580" marT="0" marB="0"/>
                </a:tc>
                <a:tc>
                  <a:txBody>
                    <a:bodyPr/>
                    <a:lstStyle/>
                    <a:p>
                      <a:pPr algn="ctr">
                        <a:lnSpc>
                          <a:spcPct val="150000"/>
                        </a:lnSpc>
                        <a:spcAft>
                          <a:spcPts val="0"/>
                        </a:spcAft>
                      </a:pPr>
                      <a:r>
                        <a:rPr lang="zh-CN" sz="1200" kern="100" spc="0">
                          <a:effectLst/>
                        </a:rPr>
                        <a:t>例子</a:t>
                      </a:r>
                      <a:endParaRPr lang="zh-CN" sz="1800" b="1" kern="100" spc="20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名称</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数据项名称</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a:effectLst/>
                        </a:rPr>
                        <a:t>肺部出现湿罗音</a:t>
                      </a:r>
                      <a:endParaRPr lang="zh-CN" sz="1800" b="1" kern="100" spc="20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类型</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如症状、检验数据等</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症状</a:t>
                      </a:r>
                      <a:endParaRPr lang="zh-CN" sz="1800" b="1" kern="100" spc="200" dirty="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编码系统</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如</a:t>
                      </a:r>
                      <a:r>
                        <a:rPr lang="en-US" sz="1200" kern="100" spc="0" dirty="0">
                          <a:effectLst/>
                        </a:rPr>
                        <a:t>ICD-10</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a:effectLst/>
                        </a:rPr>
                        <a:t>自定义</a:t>
                      </a:r>
                      <a:endParaRPr lang="zh-CN" sz="1800" b="1" kern="100" spc="20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数据类型</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包括数值型、布尔型和字符串型</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a:effectLst/>
                        </a:rPr>
                        <a:t>布尔型</a:t>
                      </a:r>
                      <a:endParaRPr lang="zh-CN" sz="1800" b="1" kern="100" spc="20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单位</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如检验数据单位</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a:effectLst/>
                        </a:rPr>
                        <a:t>无</a:t>
                      </a:r>
                      <a:endParaRPr lang="zh-CN" sz="1800" b="1" kern="100" spc="200">
                        <a:effectLst/>
                        <a:latin typeface="黑体"/>
                        <a:ea typeface="宋体"/>
                        <a:cs typeface="Times New Roman"/>
                      </a:endParaRPr>
                    </a:p>
                  </a:txBody>
                  <a:tcPr marL="68580" marR="68580" marT="0" marB="0"/>
                </a:tc>
              </a:tr>
              <a:tr h="288032">
                <a:tc>
                  <a:txBody>
                    <a:bodyPr/>
                    <a:lstStyle/>
                    <a:p>
                      <a:pPr algn="ctr">
                        <a:lnSpc>
                          <a:spcPct val="150000"/>
                        </a:lnSpc>
                        <a:spcAft>
                          <a:spcPts val="0"/>
                        </a:spcAft>
                      </a:pPr>
                      <a:r>
                        <a:rPr lang="zh-CN" sz="1200" kern="100" spc="0">
                          <a:effectLst/>
                        </a:rPr>
                        <a:t>数值范围</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参考范围上</a:t>
                      </a:r>
                      <a:r>
                        <a:rPr lang="en-US" sz="1200" kern="100" spc="0" dirty="0">
                          <a:effectLst/>
                        </a:rPr>
                        <a:t>/</a:t>
                      </a:r>
                      <a:r>
                        <a:rPr lang="zh-CN" sz="1200" kern="100" spc="0" dirty="0">
                          <a:effectLst/>
                        </a:rPr>
                        <a:t>下限</a:t>
                      </a:r>
                      <a:endParaRPr lang="zh-CN" sz="1800" b="1" kern="100" spc="200" dirty="0">
                        <a:effectLst/>
                        <a:latin typeface="黑体"/>
                        <a:ea typeface="宋体"/>
                        <a:cs typeface="Times New Roman"/>
                      </a:endParaRPr>
                    </a:p>
                  </a:txBody>
                  <a:tcPr marL="68580" marR="68580" marT="0" marB="0"/>
                </a:tc>
                <a:tc>
                  <a:txBody>
                    <a:bodyPr/>
                    <a:lstStyle/>
                    <a:p>
                      <a:pPr algn="l">
                        <a:lnSpc>
                          <a:spcPct val="150000"/>
                        </a:lnSpc>
                        <a:spcAft>
                          <a:spcPts val="0"/>
                        </a:spcAft>
                      </a:pPr>
                      <a:r>
                        <a:rPr lang="en-US" sz="1200" kern="100" spc="0" dirty="0">
                          <a:effectLst/>
                        </a:rPr>
                        <a:t>True/False</a:t>
                      </a:r>
                      <a:endParaRPr lang="zh-CN" sz="1800" b="1" kern="100" spc="200" dirty="0">
                        <a:effectLst/>
                        <a:latin typeface="黑体"/>
                        <a:ea typeface="宋体"/>
                        <a:cs typeface="Times New Roman"/>
                      </a:endParaRPr>
                    </a:p>
                  </a:txBody>
                  <a:tcPr marL="68580" marR="68580" marT="0" marB="0"/>
                </a:tc>
              </a:tr>
              <a:tr h="445442">
                <a:tc>
                  <a:txBody>
                    <a:bodyPr/>
                    <a:lstStyle/>
                    <a:p>
                      <a:pPr algn="ctr">
                        <a:lnSpc>
                          <a:spcPct val="150000"/>
                        </a:lnSpc>
                        <a:spcAft>
                          <a:spcPts val="0"/>
                        </a:spcAft>
                      </a:pPr>
                      <a:r>
                        <a:rPr lang="zh-CN" sz="1200" kern="100" spc="0">
                          <a:effectLst/>
                        </a:rPr>
                        <a:t>相关术语</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a:effectLst/>
                        </a:rPr>
                        <a:t>近义词</a:t>
                      </a:r>
                      <a:endParaRPr lang="zh-CN" sz="1800" b="1" kern="100" spc="200">
                        <a:effectLst/>
                        <a:latin typeface="黑体"/>
                        <a:ea typeface="宋体"/>
                        <a:cs typeface="Times New Roman"/>
                      </a:endParaRPr>
                    </a:p>
                  </a:txBody>
                  <a:tcPr marL="68580" marR="68580" marT="0" marB="0"/>
                </a:tc>
                <a:tc>
                  <a:txBody>
                    <a:bodyPr/>
                    <a:lstStyle/>
                    <a:p>
                      <a:pPr algn="l">
                        <a:lnSpc>
                          <a:spcPct val="150000"/>
                        </a:lnSpc>
                        <a:spcAft>
                          <a:spcPts val="0"/>
                        </a:spcAft>
                      </a:pPr>
                      <a:r>
                        <a:rPr lang="zh-CN" sz="1200" kern="100" spc="0" dirty="0">
                          <a:effectLst/>
                        </a:rPr>
                        <a:t>肺部出现湿啰音</a:t>
                      </a:r>
                      <a:r>
                        <a:rPr lang="en-US" sz="1200" kern="100" spc="0" dirty="0">
                          <a:effectLst/>
                        </a:rPr>
                        <a:t>/</a:t>
                      </a:r>
                      <a:r>
                        <a:rPr lang="zh-CN" sz="1200" kern="100" spc="0" dirty="0">
                          <a:effectLst/>
                        </a:rPr>
                        <a:t>水泡音</a:t>
                      </a:r>
                      <a:endParaRPr lang="zh-CN" sz="1800" b="1" kern="100" spc="200" dirty="0">
                        <a:effectLst/>
                        <a:latin typeface="黑体"/>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8593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监控规则</a:t>
            </a:r>
            <a:r>
              <a:rPr lang="zh-CN" altLang="en-US" dirty="0" smtClean="0"/>
              <a:t>知识</a:t>
            </a:r>
            <a:endParaRPr lang="zh-CN" altLang="en-US" dirty="0"/>
          </a:p>
        </p:txBody>
      </p:sp>
      <p:pic>
        <p:nvPicPr>
          <p:cNvPr id="3" name="图片 2"/>
          <p:cNvPicPr/>
          <p:nvPr/>
        </p:nvPicPr>
        <p:blipFill>
          <a:blip r:embed="rId3">
            <a:extLst>
              <a:ext uri="{28A0092B-C50C-407E-A947-70E740481C1C}">
                <a14:useLocalDpi xmlns:a14="http://schemas.microsoft.com/office/drawing/2010/main" val="0"/>
              </a:ext>
            </a:extLst>
          </a:blip>
          <a:stretch>
            <a:fillRect/>
          </a:stretch>
        </p:blipFill>
        <p:spPr>
          <a:xfrm>
            <a:off x="971600" y="1576051"/>
            <a:ext cx="3276364" cy="4085197"/>
          </a:xfrm>
          <a:prstGeom prst="rect">
            <a:avLst/>
          </a:prstGeom>
        </p:spPr>
      </p:pic>
      <p:sp>
        <p:nvSpPr>
          <p:cNvPr id="4" name="TextBox 3"/>
          <p:cNvSpPr txBox="1"/>
          <p:nvPr/>
        </p:nvSpPr>
        <p:spPr>
          <a:xfrm>
            <a:off x="5865196" y="1183463"/>
            <a:ext cx="2595236" cy="369332"/>
          </a:xfrm>
          <a:prstGeom prst="rect">
            <a:avLst/>
          </a:prstGeom>
          <a:noFill/>
        </p:spPr>
        <p:txBody>
          <a:bodyPr wrap="square" rtlCol="0">
            <a:spAutoFit/>
          </a:bodyPr>
          <a:lstStyle/>
          <a:p>
            <a:r>
              <a:rPr lang="zh-CN" altLang="en-US" dirty="0" smtClean="0"/>
              <a:t>下呼吸道感染诊断示例</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27049408"/>
              </p:ext>
            </p:extLst>
          </p:nvPr>
        </p:nvGraphicFramePr>
        <p:xfrm>
          <a:off x="4890649" y="1628800"/>
          <a:ext cx="4180038" cy="1005840"/>
        </p:xfrm>
        <a:graphic>
          <a:graphicData uri="http://schemas.openxmlformats.org/drawingml/2006/table">
            <a:tbl>
              <a:tblPr firstRow="1" bandRow="1">
                <a:tableStyleId>{5C22544A-7EE6-4342-B048-85BDC9FD1C3A}</a:tableStyleId>
              </a:tblPr>
              <a:tblGrid>
                <a:gridCol w="1393346"/>
                <a:gridCol w="1393346"/>
                <a:gridCol w="1393346"/>
              </a:tblGrid>
              <a:tr h="330336">
                <a:tc>
                  <a:txBody>
                    <a:bodyPr/>
                    <a:lstStyle/>
                    <a:p>
                      <a:r>
                        <a:rPr lang="zh-CN" altLang="en-US" sz="1800" b="1" kern="1200" dirty="0" smtClean="0">
                          <a:solidFill>
                            <a:schemeClr val="tx2"/>
                          </a:solidFill>
                          <a:latin typeface="+mn-lt"/>
                          <a:ea typeface="+mn-ea"/>
                          <a:cs typeface="+mn-cs"/>
                        </a:rPr>
                        <a:t>咳嗽</a:t>
                      </a:r>
                      <a:endParaRPr lang="zh-CN" altLang="en-US" sz="1800" b="1" kern="1200" dirty="0">
                        <a:solidFill>
                          <a:schemeClr val="tx2"/>
                        </a:solidFill>
                        <a:latin typeface="+mn-lt"/>
                        <a:ea typeface="+mn-ea"/>
                        <a:cs typeface="+mn-cs"/>
                      </a:endParaRPr>
                    </a:p>
                  </a:txBody>
                  <a:tcPr>
                    <a:solidFill>
                      <a:schemeClr val="accent1">
                        <a:lumMod val="20000"/>
                        <a:lumOff val="80000"/>
                      </a:schemeClr>
                    </a:solidFill>
                  </a:tcPr>
                </a:tc>
                <a:tc>
                  <a:txBody>
                    <a:bodyPr/>
                    <a:lstStyle/>
                    <a:p>
                      <a:pPr marL="0" algn="l" defTabSz="914400" rtl="0" eaLnBrk="1" latinLnBrk="0" hangingPunct="1"/>
                      <a:r>
                        <a:rPr lang="zh-CN" altLang="en-US" sz="1800" b="1" kern="1200" dirty="0" smtClean="0">
                          <a:solidFill>
                            <a:schemeClr val="tx2"/>
                          </a:solidFill>
                          <a:latin typeface="+mn-lt"/>
                          <a:ea typeface="+mn-ea"/>
                          <a:cs typeface="+mn-cs"/>
                        </a:rPr>
                        <a:t>痰粘稠</a:t>
                      </a:r>
                      <a:endParaRPr lang="zh-CN" altLang="en-US" sz="1800" b="1" kern="1200" dirty="0">
                        <a:solidFill>
                          <a:schemeClr val="tx2"/>
                        </a:solidFill>
                        <a:latin typeface="+mn-lt"/>
                        <a:ea typeface="+mn-ea"/>
                        <a:cs typeface="+mn-cs"/>
                      </a:endParaRPr>
                    </a:p>
                  </a:txBody>
                  <a:tcPr>
                    <a:solidFill>
                      <a:schemeClr val="accent1">
                        <a:lumMod val="20000"/>
                        <a:lumOff val="80000"/>
                      </a:schemeClr>
                    </a:solidFill>
                  </a:tcPr>
                </a:tc>
                <a:tc>
                  <a:txBody>
                    <a:bodyPr/>
                    <a:lstStyle/>
                    <a:p>
                      <a:pPr marL="0" algn="l" defTabSz="914400" rtl="0" eaLnBrk="1" latinLnBrk="0" hangingPunct="1"/>
                      <a:r>
                        <a:rPr lang="zh-CN" altLang="en-US" sz="1800" b="1" kern="1200" dirty="0" smtClean="0">
                          <a:solidFill>
                            <a:schemeClr val="tx2"/>
                          </a:solidFill>
                          <a:latin typeface="+mn-lt"/>
                          <a:ea typeface="+mn-ea"/>
                          <a:cs typeface="+mn-cs"/>
                        </a:rPr>
                        <a:t>发热</a:t>
                      </a:r>
                      <a:endParaRPr lang="zh-CN" altLang="en-US" sz="1800" b="1" kern="1200" dirty="0">
                        <a:solidFill>
                          <a:schemeClr val="tx2"/>
                        </a:solidFill>
                        <a:latin typeface="+mn-lt"/>
                        <a:ea typeface="+mn-ea"/>
                        <a:cs typeface="+mn-cs"/>
                      </a:endParaRPr>
                    </a:p>
                  </a:txBody>
                  <a:tcPr>
                    <a:solidFill>
                      <a:schemeClr val="accent1">
                        <a:lumMod val="20000"/>
                        <a:lumOff val="80000"/>
                      </a:schemeClr>
                    </a:solidFill>
                  </a:tcPr>
                </a:tc>
              </a:tr>
              <a:tr h="578087">
                <a:tc>
                  <a:txBody>
                    <a:bodyPr/>
                    <a:lstStyle/>
                    <a:p>
                      <a:pPr marL="0" algn="l" defTabSz="914400" rtl="0" eaLnBrk="1" latinLnBrk="0" hangingPunct="1"/>
                      <a:r>
                        <a:rPr lang="zh-CN" altLang="zh-CN" sz="1800" b="1" kern="1200" dirty="0" smtClean="0">
                          <a:solidFill>
                            <a:schemeClr val="tx2"/>
                          </a:solidFill>
                          <a:latin typeface="+mn-lt"/>
                          <a:ea typeface="+mn-ea"/>
                          <a:cs typeface="+mn-cs"/>
                        </a:rPr>
                        <a:t>肺部出现湿罗音</a:t>
                      </a:r>
                      <a:endParaRPr lang="zh-CN" altLang="en-US" sz="1800" b="1" kern="1200" dirty="0">
                        <a:solidFill>
                          <a:schemeClr val="tx2"/>
                        </a:solidFill>
                        <a:latin typeface="+mn-lt"/>
                        <a:ea typeface="+mn-ea"/>
                        <a:cs typeface="+mn-cs"/>
                      </a:endParaRPr>
                    </a:p>
                  </a:txBody>
                  <a:tcPr/>
                </a:tc>
                <a:tc>
                  <a:txBody>
                    <a:bodyPr/>
                    <a:lstStyle/>
                    <a:p>
                      <a:pPr marL="0" algn="l" defTabSz="914400" rtl="0" eaLnBrk="1" latinLnBrk="0" hangingPunct="1"/>
                      <a:r>
                        <a:rPr lang="zh-CN" altLang="zh-CN" sz="1800" b="1" kern="1200" dirty="0" smtClean="0">
                          <a:solidFill>
                            <a:schemeClr val="tx2"/>
                          </a:solidFill>
                          <a:latin typeface="+mn-lt"/>
                          <a:ea typeface="+mn-ea"/>
                          <a:cs typeface="+mn-cs"/>
                        </a:rPr>
                        <a:t>白细胞总数比例增高</a:t>
                      </a:r>
                      <a:endParaRPr lang="zh-CN" altLang="en-US" sz="1800" b="1" kern="1200" dirty="0">
                        <a:solidFill>
                          <a:schemeClr val="tx2"/>
                        </a:solidFill>
                        <a:latin typeface="+mn-lt"/>
                        <a:ea typeface="+mn-ea"/>
                        <a:cs typeface="+mn-cs"/>
                      </a:endParaRPr>
                    </a:p>
                  </a:txBody>
                  <a:tcPr/>
                </a:tc>
                <a:tc>
                  <a:txBody>
                    <a:bodyPr/>
                    <a:lstStyle/>
                    <a:p>
                      <a:pPr marL="0" algn="l" defTabSz="914400" rtl="0" eaLnBrk="1" latinLnBrk="0" hangingPunct="1"/>
                      <a:r>
                        <a:rPr lang="zh-CN" altLang="zh-CN" sz="1800" b="1" kern="1200" dirty="0" smtClean="0">
                          <a:solidFill>
                            <a:schemeClr val="tx2"/>
                          </a:solidFill>
                          <a:latin typeface="+mn-lt"/>
                          <a:ea typeface="+mn-ea"/>
                          <a:cs typeface="+mn-cs"/>
                        </a:rPr>
                        <a:t>肺部炎性浸润性病变</a:t>
                      </a:r>
                      <a:endParaRPr lang="zh-CN" altLang="en-US" sz="1800" b="1" kern="1200" dirty="0">
                        <a:solidFill>
                          <a:schemeClr val="tx2"/>
                        </a:solidFill>
                        <a:latin typeface="+mn-lt"/>
                        <a:ea typeface="+mn-ea"/>
                        <a:cs typeface="+mn-cs"/>
                      </a:endParaRPr>
                    </a:p>
                  </a:txBody>
                  <a:tcPr/>
                </a:tc>
              </a:tr>
            </a:tbl>
          </a:graphicData>
        </a:graphic>
      </p:graphicFrame>
      <p:sp>
        <p:nvSpPr>
          <p:cNvPr id="6" name="TextBox 5"/>
          <p:cNvSpPr txBox="1"/>
          <p:nvPr/>
        </p:nvSpPr>
        <p:spPr>
          <a:xfrm>
            <a:off x="4380111" y="1628801"/>
            <a:ext cx="400110" cy="1125770"/>
          </a:xfrm>
          <a:prstGeom prst="rect">
            <a:avLst/>
          </a:prstGeom>
          <a:noFill/>
        </p:spPr>
        <p:txBody>
          <a:bodyPr vert="eaVert" wrap="square" rtlCol="0">
            <a:spAutoFit/>
          </a:bodyPr>
          <a:lstStyle/>
          <a:p>
            <a:r>
              <a:rPr lang="zh-CN" altLang="en-US" sz="1400" dirty="0" smtClean="0"/>
              <a:t>临床数据项</a:t>
            </a:r>
            <a:endParaRPr lang="zh-CN" altLang="en-US" sz="1400" dirty="0"/>
          </a:p>
        </p:txBody>
      </p:sp>
      <p:sp>
        <p:nvSpPr>
          <p:cNvPr id="7" name="下箭头 6"/>
          <p:cNvSpPr/>
          <p:nvPr/>
        </p:nvSpPr>
        <p:spPr>
          <a:xfrm>
            <a:off x="6540834" y="2996953"/>
            <a:ext cx="263414" cy="500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085286" y="3923951"/>
            <a:ext cx="3951209" cy="1477328"/>
          </a:xfrm>
          <a:prstGeom prst="rect">
            <a:avLst/>
          </a:prstGeom>
          <a:noFill/>
        </p:spPr>
        <p:txBody>
          <a:bodyPr wrap="square" rtlCol="0">
            <a:spAutoFit/>
          </a:bodyPr>
          <a:lstStyle/>
          <a:p>
            <a:r>
              <a:rPr lang="en-US" altLang="zh-CN" dirty="0"/>
              <a:t>[</a:t>
            </a:r>
            <a:r>
              <a:rPr lang="zh-CN" altLang="zh-CN" b="1" dirty="0">
                <a:solidFill>
                  <a:schemeClr val="tx2"/>
                </a:solidFill>
              </a:rPr>
              <a:t>咳嗽</a:t>
            </a:r>
            <a:r>
              <a:rPr lang="en-US" altLang="zh-CN" dirty="0"/>
              <a:t>]==True </a:t>
            </a:r>
            <a:r>
              <a:rPr lang="en-US" altLang="zh-CN" dirty="0">
                <a:solidFill>
                  <a:srgbClr val="FF0000"/>
                </a:solidFill>
              </a:rPr>
              <a:t>&amp;&amp; </a:t>
            </a:r>
            <a:r>
              <a:rPr lang="en-US" altLang="zh-CN" dirty="0"/>
              <a:t>[</a:t>
            </a:r>
            <a:r>
              <a:rPr lang="zh-CN" altLang="zh-CN" b="1" dirty="0">
                <a:solidFill>
                  <a:schemeClr val="tx2"/>
                </a:solidFill>
              </a:rPr>
              <a:t>痰粘稠</a:t>
            </a:r>
            <a:r>
              <a:rPr lang="en-US" altLang="zh-CN" dirty="0"/>
              <a:t>]==True </a:t>
            </a:r>
            <a:r>
              <a:rPr lang="en-US" altLang="zh-CN" dirty="0">
                <a:solidFill>
                  <a:srgbClr val="FF0000"/>
                </a:solidFill>
              </a:rPr>
              <a:t>&amp;&amp;</a:t>
            </a:r>
            <a:r>
              <a:rPr lang="en-US" altLang="zh-CN" dirty="0"/>
              <a:t> [</a:t>
            </a:r>
            <a:r>
              <a:rPr lang="zh-CN" altLang="zh-CN" b="1" dirty="0">
                <a:solidFill>
                  <a:schemeClr val="tx2"/>
                </a:solidFill>
              </a:rPr>
              <a:t>肺部出现湿罗音</a:t>
            </a:r>
            <a:r>
              <a:rPr lang="en-US" altLang="zh-CN" dirty="0"/>
              <a:t>]==True </a:t>
            </a:r>
            <a:r>
              <a:rPr lang="en-US" altLang="zh-CN" dirty="0" smtClean="0">
                <a:solidFill>
                  <a:srgbClr val="FF0000"/>
                </a:solidFill>
              </a:rPr>
              <a:t>&amp;&amp;</a:t>
            </a:r>
          </a:p>
          <a:p>
            <a:r>
              <a:rPr lang="en-US" altLang="zh-CN" dirty="0" smtClean="0"/>
              <a:t> </a:t>
            </a:r>
            <a:r>
              <a:rPr lang="zh-CN" altLang="zh-CN" b="1" dirty="0">
                <a:solidFill>
                  <a:srgbClr val="FF0000"/>
                </a:solidFill>
              </a:rPr>
              <a:t>（</a:t>
            </a:r>
            <a:r>
              <a:rPr lang="en-US" altLang="zh-CN" dirty="0"/>
              <a:t>[</a:t>
            </a:r>
            <a:r>
              <a:rPr lang="zh-CN" altLang="zh-CN" b="1" dirty="0">
                <a:solidFill>
                  <a:schemeClr val="tx2"/>
                </a:solidFill>
              </a:rPr>
              <a:t>发热</a:t>
            </a:r>
            <a:r>
              <a:rPr lang="en-US" altLang="zh-CN" dirty="0"/>
              <a:t>]==True </a:t>
            </a:r>
            <a:r>
              <a:rPr lang="en-US" altLang="zh-CN" dirty="0">
                <a:solidFill>
                  <a:srgbClr val="FF0000"/>
                </a:solidFill>
              </a:rPr>
              <a:t>||</a:t>
            </a:r>
            <a:r>
              <a:rPr lang="en-US" altLang="zh-CN" dirty="0"/>
              <a:t> [</a:t>
            </a:r>
            <a:r>
              <a:rPr lang="zh-CN" altLang="zh-CN" b="1" dirty="0">
                <a:solidFill>
                  <a:schemeClr val="tx2"/>
                </a:solidFill>
              </a:rPr>
              <a:t>白细胞总数比例增高</a:t>
            </a:r>
            <a:r>
              <a:rPr lang="en-US" altLang="zh-CN" dirty="0"/>
              <a:t>]==True </a:t>
            </a:r>
            <a:r>
              <a:rPr lang="en-US" altLang="zh-CN" dirty="0">
                <a:solidFill>
                  <a:srgbClr val="FF0000"/>
                </a:solidFill>
              </a:rPr>
              <a:t>||</a:t>
            </a:r>
            <a:r>
              <a:rPr lang="en-US" altLang="zh-CN" dirty="0"/>
              <a:t> [</a:t>
            </a:r>
            <a:r>
              <a:rPr lang="zh-CN" altLang="zh-CN" b="1" dirty="0">
                <a:solidFill>
                  <a:schemeClr val="tx2"/>
                </a:solidFill>
              </a:rPr>
              <a:t>肺部炎性浸润性病变</a:t>
            </a:r>
            <a:r>
              <a:rPr lang="en-US" altLang="zh-CN" dirty="0"/>
              <a:t>]==True</a:t>
            </a:r>
            <a:r>
              <a:rPr lang="zh-CN" altLang="zh-CN" b="1" dirty="0">
                <a:solidFill>
                  <a:srgbClr val="FF0000"/>
                </a:solidFill>
              </a:rPr>
              <a:t>）</a:t>
            </a:r>
          </a:p>
        </p:txBody>
      </p:sp>
      <p:sp>
        <p:nvSpPr>
          <p:cNvPr id="9" name="TextBox 8"/>
          <p:cNvSpPr txBox="1"/>
          <p:nvPr/>
        </p:nvSpPr>
        <p:spPr>
          <a:xfrm>
            <a:off x="4380111" y="3685368"/>
            <a:ext cx="400110" cy="1542722"/>
          </a:xfrm>
          <a:prstGeom prst="rect">
            <a:avLst/>
          </a:prstGeom>
          <a:noFill/>
        </p:spPr>
        <p:txBody>
          <a:bodyPr vert="eaVert" wrap="square" rtlCol="0">
            <a:spAutoFit/>
          </a:bodyPr>
          <a:lstStyle/>
          <a:p>
            <a:r>
              <a:rPr lang="zh-CN" altLang="en-US" sz="1400" dirty="0" smtClean="0"/>
              <a:t>诊断逻辑表达式</a:t>
            </a:r>
            <a:endParaRPr lang="zh-CN" altLang="en-US" sz="1400" dirty="0"/>
          </a:p>
        </p:txBody>
      </p:sp>
    </p:spTree>
    <p:extLst>
      <p:ext uri="{BB962C8B-B14F-4D97-AF65-F5344CB8AC3E}">
        <p14:creationId xmlns:p14="http://schemas.microsoft.com/office/powerpoint/2010/main" val="3859376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zh-CN" altLang="en-US" sz="2400" b="1" i="1" u="sng" dirty="0">
                <a:solidFill>
                  <a:srgbClr val="C00000"/>
                </a:solidFill>
              </a:rPr>
              <a:t> </a:t>
            </a:r>
            <a:r>
              <a:rPr lang="zh-CN" altLang="en-US" sz="2400" b="1" i="1" u="sng" dirty="0" smtClean="0">
                <a:solidFill>
                  <a:srgbClr val="C00000"/>
                </a:solidFill>
              </a:rPr>
              <a:t>临床用药监控服务</a:t>
            </a:r>
            <a:endParaRPr lang="en-US" altLang="zh-CN" sz="2400" b="1" i="1" u="sng" dirty="0">
              <a:solidFill>
                <a:srgbClr val="C00000"/>
              </a:solidFill>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评估</a:t>
            </a:r>
            <a:endParaRPr kumimoji="1" lang="en-US" altLang="zh-CN" sz="2400" b="1" dirty="0" smtClean="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总结和展望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i="1" u="sng" dirty="0"/>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临床用药监控服务</a:t>
            </a:r>
            <a:endParaRPr lang="zh-CN" altLang="en-US" dirty="0"/>
          </a:p>
        </p:txBody>
      </p:sp>
      <p:sp>
        <p:nvSpPr>
          <p:cNvPr id="3" name="TextBox 2"/>
          <p:cNvSpPr txBox="1"/>
          <p:nvPr/>
        </p:nvSpPr>
        <p:spPr>
          <a:xfrm>
            <a:off x="899592" y="1268759"/>
            <a:ext cx="3024336" cy="1477328"/>
          </a:xfrm>
          <a:prstGeom prst="rect">
            <a:avLst/>
          </a:prstGeom>
          <a:noFill/>
        </p:spPr>
        <p:txBody>
          <a:bodyPr wrap="square" rtlCol="0">
            <a:spAutoFit/>
          </a:bodyPr>
          <a:lstStyle/>
          <a:p>
            <a:r>
              <a:rPr lang="zh-CN" altLang="en-US" dirty="0" smtClean="0"/>
              <a:t>主要有四方面内容：</a:t>
            </a:r>
            <a:endParaRPr lang="en-US" altLang="zh-CN" dirty="0" smtClean="0"/>
          </a:p>
          <a:p>
            <a:pPr marL="342900" indent="-342900">
              <a:buFont typeface="+mj-lt"/>
              <a:buAutoNum type="alphaLcParenR"/>
            </a:pPr>
            <a:r>
              <a:rPr lang="zh-CN" altLang="en-US" b="1" dirty="0" smtClean="0">
                <a:solidFill>
                  <a:schemeClr val="tx2"/>
                </a:solidFill>
              </a:rPr>
              <a:t>常规用药监控</a:t>
            </a:r>
            <a:endParaRPr lang="en-US" altLang="zh-CN" b="1" dirty="0" smtClean="0">
              <a:solidFill>
                <a:schemeClr val="tx2"/>
              </a:solidFill>
            </a:endParaRPr>
          </a:p>
          <a:p>
            <a:pPr marL="342900" indent="-342900">
              <a:buFont typeface="+mj-lt"/>
              <a:buAutoNum type="alphaLcParenR"/>
            </a:pPr>
            <a:r>
              <a:rPr lang="zh-CN" altLang="en-US" b="1" dirty="0" smtClean="0">
                <a:solidFill>
                  <a:schemeClr val="tx2"/>
                </a:solidFill>
              </a:rPr>
              <a:t>合理用药支持</a:t>
            </a:r>
            <a:endParaRPr lang="en-US" altLang="zh-CN" b="1" dirty="0" smtClean="0">
              <a:solidFill>
                <a:schemeClr val="tx2"/>
              </a:solidFill>
            </a:endParaRPr>
          </a:p>
          <a:p>
            <a:pPr marL="342900" indent="-342900">
              <a:buFont typeface="+mj-lt"/>
              <a:buAutoNum type="alphaLcParenR"/>
            </a:pPr>
            <a:r>
              <a:rPr lang="zh-CN" altLang="en-US" b="1" dirty="0" smtClean="0">
                <a:solidFill>
                  <a:schemeClr val="tx2"/>
                </a:solidFill>
              </a:rPr>
              <a:t>药物使用统计</a:t>
            </a:r>
            <a:endParaRPr lang="en-US" altLang="zh-CN" b="1" dirty="0" smtClean="0">
              <a:solidFill>
                <a:schemeClr val="tx2"/>
              </a:solidFill>
            </a:endParaRPr>
          </a:p>
          <a:p>
            <a:pPr marL="342900" indent="-342900">
              <a:buFont typeface="+mj-lt"/>
              <a:buAutoNum type="alphaLcParenR"/>
            </a:pPr>
            <a:r>
              <a:rPr lang="zh-CN" altLang="en-US" b="1" dirty="0" smtClean="0">
                <a:solidFill>
                  <a:schemeClr val="tx2"/>
                </a:solidFill>
              </a:rPr>
              <a:t>医院感染监控</a:t>
            </a:r>
            <a:endParaRPr lang="zh-CN" altLang="en-US" b="1" dirty="0">
              <a:solidFill>
                <a:schemeClr val="tx2"/>
              </a:solidFill>
            </a:endParaRPr>
          </a:p>
        </p:txBody>
      </p:sp>
      <p:sp>
        <p:nvSpPr>
          <p:cNvPr id="5" name="TextBox 4"/>
          <p:cNvSpPr txBox="1"/>
          <p:nvPr/>
        </p:nvSpPr>
        <p:spPr>
          <a:xfrm>
            <a:off x="251520" y="3052741"/>
            <a:ext cx="2581650" cy="369332"/>
          </a:xfrm>
          <a:prstGeom prst="rect">
            <a:avLst/>
          </a:prstGeom>
          <a:noFill/>
        </p:spPr>
        <p:txBody>
          <a:bodyPr wrap="square" rtlCol="0">
            <a:spAutoFit/>
          </a:bodyPr>
          <a:lstStyle/>
          <a:p>
            <a:pPr marL="342900" indent="-342900">
              <a:buFont typeface="+mj-ea"/>
              <a:buAutoNum type="circleNumDbPlain"/>
            </a:pPr>
            <a:r>
              <a:rPr lang="zh-CN" altLang="en-US" dirty="0" smtClean="0"/>
              <a:t>临床业务发生</a:t>
            </a:r>
            <a:endParaRPr lang="en-US" altLang="zh-CN"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939" y="2746088"/>
            <a:ext cx="6136964" cy="3408838"/>
          </a:xfrm>
          <a:prstGeom prst="rect">
            <a:avLst/>
          </a:prstGeom>
        </p:spPr>
      </p:pic>
      <p:sp>
        <p:nvSpPr>
          <p:cNvPr id="7" name="椭圆 6"/>
          <p:cNvSpPr/>
          <p:nvPr/>
        </p:nvSpPr>
        <p:spPr>
          <a:xfrm>
            <a:off x="3491880" y="3573016"/>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1</a:t>
            </a:r>
            <a:endParaRPr lang="zh-CN" altLang="en-US" b="1" dirty="0">
              <a:solidFill>
                <a:schemeClr val="bg1"/>
              </a:solidFill>
            </a:endParaRPr>
          </a:p>
        </p:txBody>
      </p:sp>
      <p:sp>
        <p:nvSpPr>
          <p:cNvPr id="10" name="TextBox 9"/>
          <p:cNvSpPr txBox="1"/>
          <p:nvPr/>
        </p:nvSpPr>
        <p:spPr>
          <a:xfrm>
            <a:off x="251520" y="3388350"/>
            <a:ext cx="2581650" cy="369332"/>
          </a:xfrm>
          <a:prstGeom prst="rect">
            <a:avLst/>
          </a:prstGeom>
          <a:noFill/>
        </p:spPr>
        <p:txBody>
          <a:bodyPr wrap="square" rtlCol="0">
            <a:spAutoFit/>
          </a:bodyPr>
          <a:lstStyle/>
          <a:p>
            <a:pPr marL="342900" indent="-342900">
              <a:buFont typeface="+mj-ea"/>
              <a:buAutoNum type="circleNumDbPlain" startAt="2"/>
            </a:pPr>
            <a:r>
              <a:rPr lang="zh-CN" altLang="en-US" dirty="0">
                <a:solidFill>
                  <a:prstClr val="black"/>
                </a:solidFill>
              </a:rPr>
              <a:t>临床数据写入</a:t>
            </a:r>
            <a:r>
              <a:rPr lang="en-US" altLang="zh-CN" dirty="0">
                <a:solidFill>
                  <a:prstClr val="black"/>
                </a:solidFill>
              </a:rPr>
              <a:t>DB</a:t>
            </a:r>
          </a:p>
        </p:txBody>
      </p:sp>
      <p:sp>
        <p:nvSpPr>
          <p:cNvPr id="11" name="椭圆 10"/>
          <p:cNvSpPr/>
          <p:nvPr/>
        </p:nvSpPr>
        <p:spPr>
          <a:xfrm>
            <a:off x="3760293" y="4581128"/>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2</a:t>
            </a:r>
            <a:endParaRPr lang="zh-CN" altLang="en-US" b="1" dirty="0">
              <a:solidFill>
                <a:schemeClr val="bg1"/>
              </a:solidFill>
            </a:endParaRPr>
          </a:p>
        </p:txBody>
      </p:sp>
      <p:sp>
        <p:nvSpPr>
          <p:cNvPr id="12" name="TextBox 11"/>
          <p:cNvSpPr txBox="1"/>
          <p:nvPr/>
        </p:nvSpPr>
        <p:spPr>
          <a:xfrm>
            <a:off x="251520" y="3690067"/>
            <a:ext cx="2581650" cy="369332"/>
          </a:xfrm>
          <a:prstGeom prst="rect">
            <a:avLst/>
          </a:prstGeom>
          <a:noFill/>
        </p:spPr>
        <p:txBody>
          <a:bodyPr wrap="square" rtlCol="0">
            <a:spAutoFit/>
          </a:bodyPr>
          <a:lstStyle/>
          <a:p>
            <a:pPr marL="342900" indent="-342900">
              <a:buFont typeface="+mj-ea"/>
              <a:buAutoNum type="circleNumDbPlain" startAt="3"/>
            </a:pPr>
            <a:r>
              <a:rPr lang="zh-CN" altLang="en-US" dirty="0" smtClean="0">
                <a:solidFill>
                  <a:prstClr val="black"/>
                </a:solidFill>
              </a:rPr>
              <a:t>通知</a:t>
            </a:r>
            <a:r>
              <a:rPr lang="zh-CN" altLang="en-US" dirty="0">
                <a:solidFill>
                  <a:prstClr val="black"/>
                </a:solidFill>
              </a:rPr>
              <a:t>监控</a:t>
            </a:r>
            <a:r>
              <a:rPr lang="zh-CN" altLang="en-US" dirty="0" smtClean="0">
                <a:solidFill>
                  <a:prstClr val="black"/>
                </a:solidFill>
              </a:rPr>
              <a:t>系统</a:t>
            </a:r>
            <a:endParaRPr lang="zh-CN" altLang="en-US" dirty="0">
              <a:solidFill>
                <a:prstClr val="black"/>
              </a:solidFill>
            </a:endParaRPr>
          </a:p>
        </p:txBody>
      </p:sp>
      <p:sp>
        <p:nvSpPr>
          <p:cNvPr id="13" name="椭圆 12"/>
          <p:cNvSpPr/>
          <p:nvPr/>
        </p:nvSpPr>
        <p:spPr>
          <a:xfrm>
            <a:off x="4499992" y="2944729"/>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3</a:t>
            </a:r>
            <a:endParaRPr lang="zh-CN" altLang="en-US" b="1" dirty="0">
              <a:solidFill>
                <a:schemeClr val="bg1"/>
              </a:solidFill>
            </a:endParaRPr>
          </a:p>
        </p:txBody>
      </p:sp>
      <p:sp>
        <p:nvSpPr>
          <p:cNvPr id="14" name="TextBox 13"/>
          <p:cNvSpPr txBox="1"/>
          <p:nvPr/>
        </p:nvSpPr>
        <p:spPr>
          <a:xfrm>
            <a:off x="251520" y="3981088"/>
            <a:ext cx="2581650" cy="369332"/>
          </a:xfrm>
          <a:prstGeom prst="rect">
            <a:avLst/>
          </a:prstGeom>
          <a:noFill/>
        </p:spPr>
        <p:txBody>
          <a:bodyPr wrap="square" rtlCol="0">
            <a:spAutoFit/>
          </a:bodyPr>
          <a:lstStyle/>
          <a:p>
            <a:pPr marL="342900" indent="-342900">
              <a:buFont typeface="+mj-ea"/>
              <a:buAutoNum type="circleNumDbPlain" startAt="4"/>
            </a:pPr>
            <a:r>
              <a:rPr lang="zh-CN" altLang="en-US" dirty="0">
                <a:solidFill>
                  <a:prstClr val="black"/>
                </a:solidFill>
              </a:rPr>
              <a:t>药师管理相关服务</a:t>
            </a:r>
          </a:p>
        </p:txBody>
      </p:sp>
      <p:sp>
        <p:nvSpPr>
          <p:cNvPr id="15" name="椭圆 14"/>
          <p:cNvSpPr/>
          <p:nvPr/>
        </p:nvSpPr>
        <p:spPr>
          <a:xfrm>
            <a:off x="6804248" y="3580398"/>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endParaRPr lang="zh-CN" altLang="en-US" b="1" dirty="0">
              <a:solidFill>
                <a:schemeClr val="bg1"/>
              </a:solidFill>
            </a:endParaRPr>
          </a:p>
        </p:txBody>
      </p:sp>
      <p:sp>
        <p:nvSpPr>
          <p:cNvPr id="16" name="TextBox 15"/>
          <p:cNvSpPr txBox="1"/>
          <p:nvPr/>
        </p:nvSpPr>
        <p:spPr>
          <a:xfrm>
            <a:off x="251520" y="4257962"/>
            <a:ext cx="2581650" cy="646331"/>
          </a:xfrm>
          <a:prstGeom prst="rect">
            <a:avLst/>
          </a:prstGeom>
          <a:noFill/>
        </p:spPr>
        <p:txBody>
          <a:bodyPr wrap="square" rtlCol="0">
            <a:spAutoFit/>
          </a:bodyPr>
          <a:lstStyle/>
          <a:p>
            <a:pPr marL="342900" indent="-342900">
              <a:buFont typeface="+mj-ea"/>
              <a:buAutoNum type="circleNumDbPlain" startAt="5"/>
            </a:pPr>
            <a:r>
              <a:rPr lang="zh-CN" altLang="en-US" dirty="0" smtClean="0">
                <a:solidFill>
                  <a:prstClr val="black"/>
                </a:solidFill>
              </a:rPr>
              <a:t>监控系统查询</a:t>
            </a:r>
            <a:r>
              <a:rPr lang="zh-CN" altLang="en-US" dirty="0">
                <a:solidFill>
                  <a:prstClr val="black"/>
                </a:solidFill>
              </a:rPr>
              <a:t>相关临床数据</a:t>
            </a:r>
          </a:p>
        </p:txBody>
      </p:sp>
      <p:sp>
        <p:nvSpPr>
          <p:cNvPr id="17" name="椭圆 16"/>
          <p:cNvSpPr/>
          <p:nvPr/>
        </p:nvSpPr>
        <p:spPr>
          <a:xfrm>
            <a:off x="4499992" y="5042793"/>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5</a:t>
            </a:r>
            <a:endParaRPr lang="zh-CN" altLang="en-US" b="1" dirty="0">
              <a:solidFill>
                <a:schemeClr val="bg1"/>
              </a:solidFill>
            </a:endParaRPr>
          </a:p>
        </p:txBody>
      </p:sp>
      <p:sp>
        <p:nvSpPr>
          <p:cNvPr id="18" name="TextBox 17"/>
          <p:cNvSpPr txBox="1"/>
          <p:nvPr/>
        </p:nvSpPr>
        <p:spPr>
          <a:xfrm>
            <a:off x="258416" y="4781473"/>
            <a:ext cx="2581650" cy="646331"/>
          </a:xfrm>
          <a:prstGeom prst="rect">
            <a:avLst/>
          </a:prstGeom>
          <a:noFill/>
        </p:spPr>
        <p:txBody>
          <a:bodyPr wrap="square" rtlCol="0">
            <a:spAutoFit/>
          </a:bodyPr>
          <a:lstStyle/>
          <a:p>
            <a:pPr marL="342900" indent="-342900">
              <a:buFont typeface="+mj-ea"/>
              <a:buAutoNum type="circleNumDbPlain" startAt="6"/>
            </a:pPr>
            <a:r>
              <a:rPr lang="zh-CN" altLang="en-US" dirty="0" smtClean="0">
                <a:solidFill>
                  <a:prstClr val="black"/>
                </a:solidFill>
              </a:rPr>
              <a:t>监控系统调用</a:t>
            </a:r>
            <a:r>
              <a:rPr lang="zh-CN" altLang="en-US" dirty="0">
                <a:solidFill>
                  <a:prstClr val="black"/>
                </a:solidFill>
              </a:rPr>
              <a:t>知识库相关知识</a:t>
            </a:r>
          </a:p>
        </p:txBody>
      </p:sp>
      <p:sp>
        <p:nvSpPr>
          <p:cNvPr id="19" name="椭圆 18"/>
          <p:cNvSpPr/>
          <p:nvPr/>
        </p:nvSpPr>
        <p:spPr>
          <a:xfrm>
            <a:off x="6920001" y="4665614"/>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6</a:t>
            </a:r>
            <a:endParaRPr lang="zh-CN" altLang="en-US" b="1" dirty="0">
              <a:solidFill>
                <a:schemeClr val="bg1"/>
              </a:solidFill>
            </a:endParaRPr>
          </a:p>
        </p:txBody>
      </p:sp>
      <p:sp>
        <p:nvSpPr>
          <p:cNvPr id="20" name="TextBox 19"/>
          <p:cNvSpPr txBox="1"/>
          <p:nvPr/>
        </p:nvSpPr>
        <p:spPr>
          <a:xfrm>
            <a:off x="231954" y="5280616"/>
            <a:ext cx="2581650" cy="369332"/>
          </a:xfrm>
          <a:prstGeom prst="rect">
            <a:avLst/>
          </a:prstGeom>
          <a:noFill/>
        </p:spPr>
        <p:txBody>
          <a:bodyPr wrap="square" rtlCol="0">
            <a:spAutoFit/>
          </a:bodyPr>
          <a:lstStyle/>
          <a:p>
            <a:pPr marL="342900" indent="-342900">
              <a:buFont typeface="+mj-ea"/>
              <a:buAutoNum type="circleNumDbPlain" startAt="7"/>
            </a:pPr>
            <a:r>
              <a:rPr lang="zh-CN" altLang="en-US" dirty="0" smtClean="0">
                <a:solidFill>
                  <a:prstClr val="black"/>
                </a:solidFill>
              </a:rPr>
              <a:t>结果返回</a:t>
            </a:r>
            <a:endParaRPr lang="zh-CN" altLang="en-US" dirty="0">
              <a:solidFill>
                <a:prstClr val="black"/>
              </a:solidFill>
            </a:endParaRPr>
          </a:p>
        </p:txBody>
      </p:sp>
      <p:sp>
        <p:nvSpPr>
          <p:cNvPr id="21" name="椭圆 20"/>
          <p:cNvSpPr/>
          <p:nvPr/>
        </p:nvSpPr>
        <p:spPr>
          <a:xfrm>
            <a:off x="4499992" y="4041938"/>
            <a:ext cx="231507"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rPr>
              <a:t>7</a:t>
            </a:r>
            <a:endParaRPr lang="zh-CN" altLang="en-US" b="1" dirty="0">
              <a:solidFill>
                <a:schemeClr val="bg1"/>
              </a:solidFill>
            </a:endParaRPr>
          </a:p>
        </p:txBody>
      </p:sp>
    </p:spTree>
    <p:extLst>
      <p:ext uri="{BB962C8B-B14F-4D97-AF65-F5344CB8AC3E}">
        <p14:creationId xmlns:p14="http://schemas.microsoft.com/office/powerpoint/2010/main" val="216736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常规用药监控</a:t>
            </a:r>
            <a:endParaRPr lang="zh-CN" altLang="en-US" dirty="0"/>
          </a:p>
        </p:txBody>
      </p:sp>
      <p:sp>
        <p:nvSpPr>
          <p:cNvPr id="3" name="TextBox 2"/>
          <p:cNvSpPr txBox="1"/>
          <p:nvPr/>
        </p:nvSpPr>
        <p:spPr>
          <a:xfrm>
            <a:off x="1645074" y="1187460"/>
            <a:ext cx="5493812" cy="369332"/>
          </a:xfrm>
          <a:prstGeom prst="rect">
            <a:avLst/>
          </a:prstGeom>
          <a:noFill/>
        </p:spPr>
        <p:txBody>
          <a:bodyPr wrap="none" rtlCol="0">
            <a:spAutoFit/>
          </a:bodyPr>
          <a:lstStyle/>
          <a:p>
            <a:r>
              <a:rPr lang="zh-CN" altLang="en-US" dirty="0" smtClean="0"/>
              <a:t>本服务主要用于临床药师对在院病人进行人工监护。</a:t>
            </a:r>
            <a:endParaRPr lang="zh-CN" altLang="en-US" dirty="0"/>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373486" y="1556792"/>
            <a:ext cx="2543175" cy="3096344"/>
          </a:xfrm>
          <a:prstGeom prst="rect">
            <a:avLst/>
          </a:prstGeom>
        </p:spPr>
      </p:pic>
      <p:pic>
        <p:nvPicPr>
          <p:cNvPr id="5" name="图片 4"/>
          <p:cNvPicPr/>
          <p:nvPr/>
        </p:nvPicPr>
        <p:blipFill>
          <a:blip r:embed="rId4">
            <a:extLst>
              <a:ext uri="{28A0092B-C50C-407E-A947-70E740481C1C}">
                <a14:useLocalDpi xmlns:a14="http://schemas.microsoft.com/office/drawing/2010/main" val="0"/>
              </a:ext>
            </a:extLst>
          </a:blip>
          <a:stretch>
            <a:fillRect/>
          </a:stretch>
        </p:blipFill>
        <p:spPr>
          <a:xfrm>
            <a:off x="3186729" y="1556792"/>
            <a:ext cx="4968552" cy="3271718"/>
          </a:xfrm>
          <a:prstGeom prst="rect">
            <a:avLst/>
          </a:prstGeom>
        </p:spPr>
      </p:pic>
      <p:sp>
        <p:nvSpPr>
          <p:cNvPr id="6" name="TextBox 5"/>
          <p:cNvSpPr txBox="1"/>
          <p:nvPr/>
        </p:nvSpPr>
        <p:spPr>
          <a:xfrm>
            <a:off x="721279" y="5085184"/>
            <a:ext cx="1800493" cy="307777"/>
          </a:xfrm>
          <a:prstGeom prst="rect">
            <a:avLst/>
          </a:prstGeom>
          <a:noFill/>
        </p:spPr>
        <p:txBody>
          <a:bodyPr wrap="none" rtlCol="0">
            <a:spAutoFit/>
          </a:bodyPr>
          <a:lstStyle/>
          <a:p>
            <a:r>
              <a:rPr lang="zh-CN" altLang="zh-CN" sz="1400" b="1" dirty="0"/>
              <a:t>常规用药监控流程图</a:t>
            </a:r>
            <a:endParaRPr lang="zh-CN" altLang="en-US" sz="1400" b="1" dirty="0"/>
          </a:p>
        </p:txBody>
      </p:sp>
      <p:sp>
        <p:nvSpPr>
          <p:cNvPr id="7" name="TextBox 6"/>
          <p:cNvSpPr txBox="1"/>
          <p:nvPr/>
        </p:nvSpPr>
        <p:spPr>
          <a:xfrm>
            <a:off x="4067944" y="5392961"/>
            <a:ext cx="3300904" cy="923330"/>
          </a:xfrm>
          <a:prstGeom prst="rect">
            <a:avLst/>
          </a:prstGeom>
          <a:noFill/>
        </p:spPr>
        <p:txBody>
          <a:bodyPr wrap="none" rtlCol="0">
            <a:spAutoFit/>
          </a:bodyPr>
          <a:lstStyle/>
          <a:p>
            <a:pPr marL="342900" indent="-342900">
              <a:buFont typeface="+mj-lt"/>
              <a:buAutoNum type="alphaUcPeriod"/>
            </a:pPr>
            <a:r>
              <a:rPr lang="zh-CN" altLang="en-US" dirty="0"/>
              <a:t>在</a:t>
            </a:r>
            <a:r>
              <a:rPr lang="zh-CN" altLang="en-US" dirty="0" smtClean="0"/>
              <a:t>院病人列表</a:t>
            </a:r>
            <a:endParaRPr lang="en-US" altLang="zh-CN" dirty="0" smtClean="0"/>
          </a:p>
          <a:p>
            <a:pPr marL="342900" indent="-342900">
              <a:buFont typeface="+mj-lt"/>
              <a:buAutoNum type="alphaUcPeriod"/>
            </a:pPr>
            <a:r>
              <a:rPr lang="zh-CN" altLang="en-US" dirty="0" smtClean="0"/>
              <a:t>当前登录药师监护病人列表</a:t>
            </a:r>
            <a:endParaRPr lang="en-US" altLang="zh-CN" dirty="0" smtClean="0"/>
          </a:p>
          <a:p>
            <a:pPr marL="342900" indent="-342900">
              <a:buFont typeface="+mj-lt"/>
              <a:buAutoNum type="alphaUcPeriod"/>
            </a:pPr>
            <a:r>
              <a:rPr lang="zh-CN" altLang="en-US" dirty="0" smtClean="0"/>
              <a:t>药师用药建议历史列表</a:t>
            </a:r>
            <a:endParaRPr lang="zh-CN" altLang="en-US" dirty="0"/>
          </a:p>
        </p:txBody>
      </p:sp>
      <p:sp>
        <p:nvSpPr>
          <p:cNvPr id="8" name="矩形 7"/>
          <p:cNvSpPr/>
          <p:nvPr/>
        </p:nvSpPr>
        <p:spPr>
          <a:xfrm>
            <a:off x="4860526" y="5085184"/>
            <a:ext cx="1620957" cy="307777"/>
          </a:xfrm>
          <a:prstGeom prst="rect">
            <a:avLst/>
          </a:prstGeom>
        </p:spPr>
        <p:txBody>
          <a:bodyPr wrap="none">
            <a:spAutoFit/>
          </a:bodyPr>
          <a:lstStyle/>
          <a:p>
            <a:r>
              <a:rPr lang="zh-CN" altLang="zh-CN" sz="1400" b="1" dirty="0"/>
              <a:t>常规用药监控页面</a:t>
            </a:r>
            <a:endParaRPr lang="zh-CN" altLang="en-US" sz="1400" b="1" dirty="0"/>
          </a:p>
        </p:txBody>
      </p:sp>
      <p:sp>
        <p:nvSpPr>
          <p:cNvPr id="9" name="矩形 8"/>
          <p:cNvSpPr/>
          <p:nvPr/>
        </p:nvSpPr>
        <p:spPr>
          <a:xfrm>
            <a:off x="3186729" y="1556792"/>
            <a:ext cx="4968552" cy="32717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9376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合理用药支持</a:t>
            </a:r>
            <a:endParaRPr lang="zh-CN" altLang="en-US" dirty="0"/>
          </a:p>
        </p:txBody>
      </p:sp>
      <p:sp>
        <p:nvSpPr>
          <p:cNvPr id="3" name="TextBox 2"/>
          <p:cNvSpPr txBox="1"/>
          <p:nvPr/>
        </p:nvSpPr>
        <p:spPr>
          <a:xfrm>
            <a:off x="1071216" y="1151870"/>
            <a:ext cx="6957167" cy="1138773"/>
          </a:xfrm>
          <a:prstGeom prst="rect">
            <a:avLst/>
          </a:prstGeom>
          <a:noFill/>
        </p:spPr>
        <p:txBody>
          <a:bodyPr wrap="square" rtlCol="0">
            <a:spAutoFit/>
          </a:bodyPr>
          <a:lstStyle/>
          <a:p>
            <a:r>
              <a:rPr lang="en-US" altLang="zh-CN" dirty="0" smtClean="0"/>
              <a:t>         </a:t>
            </a:r>
            <a:r>
              <a:rPr lang="zh-CN" altLang="zh-CN" sz="1600" dirty="0" smtClean="0"/>
              <a:t>利用</a:t>
            </a:r>
            <a:r>
              <a:rPr lang="zh-CN" altLang="en-US" sz="1600" dirty="0" smtClean="0"/>
              <a:t>知识库中的合理</a:t>
            </a:r>
            <a:r>
              <a:rPr lang="zh-CN" altLang="zh-CN" sz="1600" dirty="0" smtClean="0"/>
              <a:t>用药</a:t>
            </a:r>
            <a:r>
              <a:rPr lang="zh-CN" altLang="zh-CN" sz="1600" dirty="0"/>
              <a:t>规则监控临床医生</a:t>
            </a:r>
            <a:r>
              <a:rPr lang="zh-CN" altLang="zh-CN" sz="1600" dirty="0" smtClean="0"/>
              <a:t>处方</a:t>
            </a:r>
            <a:r>
              <a:rPr lang="zh-CN" altLang="en-US" sz="1600" dirty="0" smtClean="0"/>
              <a:t>，</a:t>
            </a:r>
            <a:r>
              <a:rPr lang="zh-CN" altLang="zh-CN" sz="1600" dirty="0"/>
              <a:t>当临床</a:t>
            </a:r>
            <a:r>
              <a:rPr lang="zh-CN" altLang="zh-CN" sz="1600" dirty="0" smtClean="0"/>
              <a:t>医生下达</a:t>
            </a:r>
            <a:r>
              <a:rPr lang="zh-CN" altLang="zh-CN" sz="1600" dirty="0"/>
              <a:t>的药物医嘱与合理用药规则冲突时，表示可能存在不合理用药问题</a:t>
            </a:r>
            <a:r>
              <a:rPr lang="zh-CN" altLang="zh-CN" sz="1600" dirty="0" smtClean="0"/>
              <a:t>，</a:t>
            </a:r>
            <a:r>
              <a:rPr lang="zh-CN" altLang="en-US" sz="1600" dirty="0" smtClean="0"/>
              <a:t>监控系统</a:t>
            </a:r>
            <a:r>
              <a:rPr lang="zh-CN" altLang="zh-CN" sz="1600" dirty="0" smtClean="0"/>
              <a:t>向</a:t>
            </a:r>
            <a:r>
              <a:rPr lang="en-US" altLang="zh-CN" sz="1600" dirty="0"/>
              <a:t>CPOE</a:t>
            </a:r>
            <a:r>
              <a:rPr lang="zh-CN" altLang="zh-CN" sz="1600" dirty="0"/>
              <a:t>发出用药警报提醒临床医生。</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1968700"/>
            <a:ext cx="4962577" cy="4268611"/>
          </a:xfrm>
          <a:prstGeom prst="rect">
            <a:avLst/>
          </a:prstGeom>
        </p:spPr>
      </p:pic>
      <p:sp>
        <p:nvSpPr>
          <p:cNvPr id="6" name="TextBox 5"/>
          <p:cNvSpPr txBox="1"/>
          <p:nvPr/>
        </p:nvSpPr>
        <p:spPr>
          <a:xfrm>
            <a:off x="1121281" y="3140968"/>
            <a:ext cx="1800493" cy="984885"/>
          </a:xfrm>
          <a:prstGeom prst="rect">
            <a:avLst/>
          </a:prstGeom>
          <a:noFill/>
        </p:spPr>
        <p:txBody>
          <a:bodyPr wrap="none" rtlCol="0">
            <a:spAutoFit/>
          </a:bodyPr>
          <a:lstStyle/>
          <a:p>
            <a:r>
              <a:rPr lang="zh-CN" altLang="en-US" dirty="0" smtClean="0"/>
              <a:t>两种警报模式：</a:t>
            </a:r>
            <a:endParaRPr lang="en-US" altLang="zh-CN" dirty="0" smtClean="0"/>
          </a:p>
          <a:p>
            <a:pPr marL="342900" indent="-342900">
              <a:buFont typeface="+mj-lt"/>
              <a:buAutoNum type="alphaUcPeriod"/>
            </a:pPr>
            <a:r>
              <a:rPr lang="zh-CN" altLang="en-US" sz="2000" b="1" dirty="0" smtClean="0">
                <a:solidFill>
                  <a:schemeClr val="tx2"/>
                </a:solidFill>
              </a:rPr>
              <a:t>异步模式</a:t>
            </a:r>
            <a:endParaRPr lang="en-US" altLang="zh-CN" sz="2000" b="1" dirty="0" smtClean="0">
              <a:solidFill>
                <a:schemeClr val="tx2"/>
              </a:solidFill>
            </a:endParaRPr>
          </a:p>
          <a:p>
            <a:pPr marL="342900" indent="-342900">
              <a:buFont typeface="+mj-lt"/>
              <a:buAutoNum type="alphaUcPeriod"/>
            </a:pPr>
            <a:r>
              <a:rPr lang="zh-CN" altLang="en-US" sz="2000" b="1" dirty="0" smtClean="0">
                <a:solidFill>
                  <a:schemeClr val="tx2"/>
                </a:solidFill>
              </a:rPr>
              <a:t>同步模式</a:t>
            </a:r>
            <a:endParaRPr lang="zh-CN" altLang="en-US" sz="2000" b="1" dirty="0">
              <a:solidFill>
                <a:schemeClr val="tx2"/>
              </a:solidFill>
            </a:endParaRPr>
          </a:p>
        </p:txBody>
      </p:sp>
      <p:sp>
        <p:nvSpPr>
          <p:cNvPr id="7" name="椭圆 6"/>
          <p:cNvSpPr/>
          <p:nvPr/>
        </p:nvSpPr>
        <p:spPr>
          <a:xfrm>
            <a:off x="7135265" y="1854095"/>
            <a:ext cx="675681"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直接箭头连接符 7"/>
          <p:cNvCxnSpPr/>
          <p:nvPr/>
        </p:nvCxnSpPr>
        <p:spPr>
          <a:xfrm flipH="1">
            <a:off x="2672974" y="2070119"/>
            <a:ext cx="4462291" cy="15318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690542" y="3609020"/>
            <a:ext cx="675681"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0" name="直接箭头连接符 9"/>
          <p:cNvCxnSpPr>
            <a:stCxn id="9" idx="2"/>
          </p:cNvCxnSpPr>
          <p:nvPr/>
        </p:nvCxnSpPr>
        <p:spPr>
          <a:xfrm flipH="1">
            <a:off x="2886996" y="3825044"/>
            <a:ext cx="480354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3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抗生素使用统计</a:t>
            </a:r>
            <a:endParaRPr lang="zh-CN" altLang="en-US" dirty="0"/>
          </a:p>
        </p:txBody>
      </p:sp>
      <p:pic>
        <p:nvPicPr>
          <p:cNvPr id="14" name="图片 13"/>
          <p:cNvPicPr/>
          <p:nvPr/>
        </p:nvPicPr>
        <p:blipFill>
          <a:blip r:embed="rId2">
            <a:extLst>
              <a:ext uri="{28A0092B-C50C-407E-A947-70E740481C1C}">
                <a14:useLocalDpi xmlns:a14="http://schemas.microsoft.com/office/drawing/2010/main" val="0"/>
              </a:ext>
            </a:extLst>
          </a:blip>
          <a:stretch>
            <a:fillRect/>
          </a:stretch>
        </p:blipFill>
        <p:spPr>
          <a:xfrm>
            <a:off x="273963" y="1700808"/>
            <a:ext cx="2376264" cy="1944216"/>
          </a:xfrm>
          <a:prstGeom prst="rect">
            <a:avLst/>
          </a:prstGeom>
        </p:spPr>
      </p:pic>
      <p:sp>
        <p:nvSpPr>
          <p:cNvPr id="15" name="TextBox 14"/>
          <p:cNvSpPr txBox="1"/>
          <p:nvPr/>
        </p:nvSpPr>
        <p:spPr>
          <a:xfrm>
            <a:off x="1265890" y="1294902"/>
            <a:ext cx="5262979" cy="369332"/>
          </a:xfrm>
          <a:prstGeom prst="rect">
            <a:avLst/>
          </a:prstGeom>
          <a:noFill/>
        </p:spPr>
        <p:txBody>
          <a:bodyPr wrap="none" rtlCol="0">
            <a:spAutoFit/>
          </a:bodyPr>
          <a:lstStyle/>
          <a:p>
            <a:r>
              <a:rPr lang="zh-CN" altLang="en-US" dirty="0" smtClean="0"/>
              <a:t>主要是对医院的病原菌耐药、抗生素消费进行统计</a:t>
            </a:r>
            <a:endParaRPr lang="zh-CN" altLang="en-US" dirty="0"/>
          </a:p>
        </p:txBody>
      </p:sp>
      <p:pic>
        <p:nvPicPr>
          <p:cNvPr id="16" name="图片 15"/>
          <p:cNvPicPr/>
          <p:nvPr/>
        </p:nvPicPr>
        <p:blipFill>
          <a:blip r:embed="rId3">
            <a:extLst>
              <a:ext uri="{28A0092B-C50C-407E-A947-70E740481C1C}">
                <a14:useLocalDpi xmlns:a14="http://schemas.microsoft.com/office/drawing/2010/main" val="0"/>
              </a:ext>
            </a:extLst>
          </a:blip>
          <a:stretch>
            <a:fillRect/>
          </a:stretch>
        </p:blipFill>
        <p:spPr>
          <a:xfrm>
            <a:off x="3203848" y="1700808"/>
            <a:ext cx="2925187" cy="2088232"/>
          </a:xfrm>
          <a:prstGeom prst="rect">
            <a:avLst/>
          </a:prstGeom>
        </p:spPr>
      </p:pic>
      <p:sp>
        <p:nvSpPr>
          <p:cNvPr id="17" name="TextBox 16"/>
          <p:cNvSpPr txBox="1"/>
          <p:nvPr/>
        </p:nvSpPr>
        <p:spPr>
          <a:xfrm>
            <a:off x="2347277" y="1996480"/>
            <a:ext cx="646331" cy="1158330"/>
          </a:xfrm>
          <a:prstGeom prst="rect">
            <a:avLst/>
          </a:prstGeom>
          <a:noFill/>
        </p:spPr>
        <p:txBody>
          <a:bodyPr vert="eaVert" wrap="none" rtlCol="0">
            <a:spAutoFit/>
          </a:bodyPr>
          <a:lstStyle/>
          <a:p>
            <a:r>
              <a:rPr lang="zh-CN" altLang="en-US" sz="1200" b="1" dirty="0"/>
              <a:t>病原菌耐药分布</a:t>
            </a:r>
          </a:p>
          <a:p>
            <a:endParaRPr lang="zh-CN" altLang="en-US" dirty="0"/>
          </a:p>
        </p:txBody>
      </p:sp>
      <p:sp>
        <p:nvSpPr>
          <p:cNvPr id="18" name="TextBox 17"/>
          <p:cNvSpPr txBox="1"/>
          <p:nvPr/>
        </p:nvSpPr>
        <p:spPr>
          <a:xfrm>
            <a:off x="6129035" y="2176818"/>
            <a:ext cx="400110" cy="797654"/>
          </a:xfrm>
          <a:prstGeom prst="rect">
            <a:avLst/>
          </a:prstGeom>
          <a:noFill/>
        </p:spPr>
        <p:txBody>
          <a:bodyPr vert="eaVert" wrap="none" rtlCol="0">
            <a:spAutoFit/>
          </a:bodyPr>
          <a:lstStyle/>
          <a:p>
            <a:r>
              <a:rPr lang="zh-CN" altLang="en-US" sz="1400" b="1" dirty="0"/>
              <a:t>药敏分析</a:t>
            </a:r>
          </a:p>
        </p:txBody>
      </p:sp>
      <p:graphicFrame>
        <p:nvGraphicFramePr>
          <p:cNvPr id="19" name="表格 18"/>
          <p:cNvGraphicFramePr>
            <a:graphicFrameLocks noGrp="1"/>
          </p:cNvGraphicFramePr>
          <p:nvPr>
            <p:extLst>
              <p:ext uri="{D42A27DB-BD31-4B8C-83A1-F6EECF244321}">
                <p14:modId xmlns:p14="http://schemas.microsoft.com/office/powerpoint/2010/main" val="1253913499"/>
              </p:ext>
            </p:extLst>
          </p:nvPr>
        </p:nvGraphicFramePr>
        <p:xfrm>
          <a:off x="6516216" y="1576510"/>
          <a:ext cx="2627784" cy="1828500"/>
        </p:xfrm>
        <a:graphic>
          <a:graphicData uri="http://schemas.openxmlformats.org/drawingml/2006/table">
            <a:tbl>
              <a:tblPr firstRow="1" bandRow="1">
                <a:tableStyleId>{5C22544A-7EE6-4342-B048-85BDC9FD1C3A}</a:tableStyleId>
              </a:tblPr>
              <a:tblGrid>
                <a:gridCol w="936104"/>
                <a:gridCol w="872011"/>
                <a:gridCol w="819669"/>
              </a:tblGrid>
              <a:tr h="772370">
                <a:tc>
                  <a:txBody>
                    <a:bodyPr/>
                    <a:lstStyle/>
                    <a:p>
                      <a:pPr algn="ctr"/>
                      <a:endParaRPr lang="zh-CN" altLang="en-US" dirty="0"/>
                    </a:p>
                  </a:txBody>
                  <a:tcPr/>
                </a:tc>
                <a:tc>
                  <a:txBody>
                    <a:bodyPr/>
                    <a:lstStyle/>
                    <a:p>
                      <a:pPr algn="ctr"/>
                      <a:r>
                        <a:rPr lang="zh-CN" altLang="en-US" dirty="0" smtClean="0"/>
                        <a:t>数据来源</a:t>
                      </a:r>
                      <a:endParaRPr lang="zh-CN" altLang="en-US" dirty="0"/>
                    </a:p>
                  </a:txBody>
                  <a:tcPr/>
                </a:tc>
                <a:tc>
                  <a:txBody>
                    <a:bodyPr/>
                    <a:lstStyle/>
                    <a:p>
                      <a:pPr algn="ctr"/>
                      <a:r>
                        <a:rPr lang="zh-CN" altLang="en-US" dirty="0" smtClean="0"/>
                        <a:t>知识库相关知识</a:t>
                      </a:r>
                      <a:endParaRPr lang="zh-CN" altLang="en-US" dirty="0"/>
                    </a:p>
                  </a:txBody>
                  <a:tcPr/>
                </a:tc>
              </a:tr>
              <a:tr h="648072">
                <a:tc>
                  <a:txBody>
                    <a:bodyPr/>
                    <a:lstStyle/>
                    <a:p>
                      <a:pPr algn="ctr"/>
                      <a:r>
                        <a:rPr lang="zh-CN" altLang="en-US" dirty="0" smtClean="0"/>
                        <a:t>耐药分析</a:t>
                      </a:r>
                      <a:endParaRPr lang="zh-CN" altLang="en-US" dirty="0"/>
                    </a:p>
                  </a:txBody>
                  <a:tcPr/>
                </a:tc>
                <a:tc>
                  <a:txBody>
                    <a:bodyPr/>
                    <a:lstStyle/>
                    <a:p>
                      <a:pPr algn="ctr"/>
                      <a:r>
                        <a:rPr lang="zh-CN" altLang="en-US" dirty="0" smtClean="0"/>
                        <a:t>检验数据</a:t>
                      </a:r>
                      <a:endParaRPr lang="zh-CN" altLang="en-US" dirty="0"/>
                    </a:p>
                  </a:txBody>
                  <a:tcPr/>
                </a:tc>
                <a:tc>
                  <a:txBody>
                    <a:bodyPr/>
                    <a:lstStyle/>
                    <a:p>
                      <a:pPr algn="ctr"/>
                      <a:r>
                        <a:rPr lang="zh-CN" altLang="en-US" dirty="0" smtClean="0"/>
                        <a:t>抗生素病原菌列表</a:t>
                      </a:r>
                      <a:endParaRPr lang="zh-CN" altLang="en-US" dirty="0"/>
                    </a:p>
                  </a:txBody>
                  <a:tcPr/>
                </a:tc>
              </a:tr>
              <a:tr h="347470">
                <a:tc>
                  <a:txBody>
                    <a:bodyPr/>
                    <a:lstStyle/>
                    <a:p>
                      <a:pPr algn="ctr"/>
                      <a:r>
                        <a:rPr lang="zh-CN" altLang="en-US" dirty="0" smtClean="0"/>
                        <a:t>消费分析</a:t>
                      </a:r>
                      <a:endParaRPr lang="zh-CN" altLang="en-US" dirty="0"/>
                    </a:p>
                  </a:txBody>
                  <a:tcPr/>
                </a:tc>
                <a:tc>
                  <a:txBody>
                    <a:bodyPr/>
                    <a:lstStyle/>
                    <a:p>
                      <a:pPr algn="ctr"/>
                      <a:r>
                        <a:rPr lang="zh-CN" altLang="en-US" dirty="0" smtClean="0"/>
                        <a:t>医嘱数据</a:t>
                      </a:r>
                      <a:endParaRPr lang="zh-CN" altLang="en-US" dirty="0"/>
                    </a:p>
                  </a:txBody>
                  <a:tcPr/>
                </a:tc>
                <a:tc>
                  <a:txBody>
                    <a:bodyPr/>
                    <a:lstStyle/>
                    <a:p>
                      <a:pPr algn="ctr"/>
                      <a:r>
                        <a:rPr lang="en-US" altLang="zh-CN" dirty="0" smtClean="0"/>
                        <a:t>DDD</a:t>
                      </a:r>
                      <a:r>
                        <a:rPr lang="zh-CN" altLang="en-US" dirty="0" smtClean="0"/>
                        <a:t>值</a:t>
                      </a:r>
                      <a:endParaRPr lang="zh-CN" altLang="en-US" dirty="0"/>
                    </a:p>
                  </a:txBody>
                  <a:tcPr/>
                </a:tc>
              </a:tr>
            </a:tbl>
          </a:graphicData>
        </a:graphic>
      </p:graphicFrame>
      <p:pic>
        <p:nvPicPr>
          <p:cNvPr id="20" name="图片 19"/>
          <p:cNvPicPr/>
          <p:nvPr/>
        </p:nvPicPr>
        <p:blipFill>
          <a:blip r:embed="rId4" cstate="print">
            <a:extLst>
              <a:ext uri="{28A0092B-C50C-407E-A947-70E740481C1C}">
                <a14:useLocalDpi xmlns:a14="http://schemas.microsoft.com/office/drawing/2010/main" val="0"/>
              </a:ext>
            </a:extLst>
          </a:blip>
          <a:stretch>
            <a:fillRect/>
          </a:stretch>
        </p:blipFill>
        <p:spPr>
          <a:xfrm>
            <a:off x="273963" y="4005064"/>
            <a:ext cx="2349123" cy="1720022"/>
          </a:xfrm>
          <a:prstGeom prst="rect">
            <a:avLst/>
          </a:prstGeom>
        </p:spPr>
      </p:pic>
      <p:pic>
        <p:nvPicPr>
          <p:cNvPr id="21" name="图片 20"/>
          <p:cNvPicPr/>
          <p:nvPr/>
        </p:nvPicPr>
        <p:blipFill>
          <a:blip r:embed="rId5" cstate="print">
            <a:extLst>
              <a:ext uri="{28A0092B-C50C-407E-A947-70E740481C1C}">
                <a14:useLocalDpi xmlns:a14="http://schemas.microsoft.com/office/drawing/2010/main" val="0"/>
              </a:ext>
            </a:extLst>
          </a:blip>
          <a:stretch>
            <a:fillRect/>
          </a:stretch>
        </p:blipFill>
        <p:spPr>
          <a:xfrm>
            <a:off x="3277231" y="4005064"/>
            <a:ext cx="2691162" cy="1720022"/>
          </a:xfrm>
          <a:prstGeom prst="rect">
            <a:avLst/>
          </a:prstGeom>
        </p:spPr>
      </p:pic>
      <p:sp>
        <p:nvSpPr>
          <p:cNvPr id="22" name="TextBox 21"/>
          <p:cNvSpPr txBox="1"/>
          <p:nvPr/>
        </p:nvSpPr>
        <p:spPr>
          <a:xfrm>
            <a:off x="2624276" y="4108778"/>
            <a:ext cx="369332" cy="1512594"/>
          </a:xfrm>
          <a:prstGeom prst="rect">
            <a:avLst/>
          </a:prstGeom>
          <a:noFill/>
        </p:spPr>
        <p:txBody>
          <a:bodyPr vert="eaVert" wrap="none" rtlCol="0">
            <a:spAutoFit/>
          </a:bodyPr>
          <a:lstStyle/>
          <a:p>
            <a:r>
              <a:rPr lang="zh-CN" altLang="zh-CN" sz="1200" b="1" dirty="0"/>
              <a:t>抗生素</a:t>
            </a:r>
            <a:r>
              <a:rPr lang="en-US" altLang="zh-CN" sz="1200" b="1" dirty="0"/>
              <a:t>DDDs</a:t>
            </a:r>
            <a:r>
              <a:rPr lang="zh-CN" altLang="zh-CN" sz="1200" b="1" dirty="0"/>
              <a:t>统计结果</a:t>
            </a:r>
            <a:endParaRPr lang="zh-CN" altLang="en-US" sz="1200" b="1" dirty="0"/>
          </a:p>
        </p:txBody>
      </p:sp>
      <p:sp>
        <p:nvSpPr>
          <p:cNvPr id="23" name="TextBox 22"/>
          <p:cNvSpPr txBox="1"/>
          <p:nvPr/>
        </p:nvSpPr>
        <p:spPr>
          <a:xfrm>
            <a:off x="6129035" y="4005064"/>
            <a:ext cx="400110" cy="2031967"/>
          </a:xfrm>
          <a:prstGeom prst="rect">
            <a:avLst/>
          </a:prstGeom>
          <a:noFill/>
        </p:spPr>
        <p:txBody>
          <a:bodyPr vert="eaVert" wrap="none" rtlCol="0">
            <a:spAutoFit/>
          </a:bodyPr>
          <a:lstStyle/>
          <a:p>
            <a:r>
              <a:rPr lang="zh-CN" altLang="zh-CN" sz="1400" b="1" dirty="0"/>
              <a:t>同类抗生素使用统计结果</a:t>
            </a:r>
            <a:endParaRPr lang="zh-CN" altLang="en-US" sz="1400" b="1" dirty="0"/>
          </a:p>
        </p:txBody>
      </p:sp>
      <mc:AlternateContent xmlns:mc="http://schemas.openxmlformats.org/markup-compatibility/2006" xmlns:a14="http://schemas.microsoft.com/office/drawing/2010/main">
        <mc:Choice Requires="a14">
          <p:sp>
            <p:nvSpPr>
              <p:cNvPr id="24" name="矩形 23"/>
              <p:cNvSpPr/>
              <p:nvPr/>
            </p:nvSpPr>
            <p:spPr>
              <a:xfrm>
                <a:off x="1875906" y="5732781"/>
                <a:ext cx="4283967" cy="6085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a:latin typeface="Cambria Math"/>
                        </a:rPr>
                        <m:t>𝑫𝑫𝑫𝒔</m:t>
                      </m:r>
                      <m:r>
                        <a:rPr lang="en-US" altLang="zh-CN" sz="1600" b="1" i="1">
                          <a:latin typeface="Cambria Math"/>
                        </a:rPr>
                        <m:t> = </m:t>
                      </m:r>
                      <m:f>
                        <m:fPr>
                          <m:ctrlPr>
                            <a:rPr lang="zh-CN" altLang="zh-CN" sz="1600" b="1" i="1">
                              <a:latin typeface="Cambria Math"/>
                            </a:rPr>
                          </m:ctrlPr>
                        </m:fPr>
                        <m:num>
                          <m:r>
                            <a:rPr lang="zh-CN" altLang="zh-CN" sz="1600" b="1">
                              <a:latin typeface="Cambria Math"/>
                            </a:rPr>
                            <m:t>统计时段内药物消费总量</m:t>
                          </m:r>
                        </m:num>
                        <m:den>
                          <m:r>
                            <a:rPr lang="zh-CN" altLang="zh-CN" sz="1600" b="1">
                              <a:latin typeface="Cambria Math"/>
                            </a:rPr>
                            <m:t>该药物的</m:t>
                          </m:r>
                          <m:r>
                            <a:rPr lang="en-US" altLang="zh-CN" sz="1600" b="1" i="1">
                              <a:latin typeface="Cambria Math"/>
                            </a:rPr>
                            <m:t>𝐃𝐃𝐃</m:t>
                          </m:r>
                          <m:r>
                            <a:rPr lang="zh-CN" altLang="zh-CN" sz="1600" b="1">
                              <a:latin typeface="Cambria Math"/>
                            </a:rPr>
                            <m:t>值</m:t>
                          </m:r>
                        </m:den>
                      </m:f>
                    </m:oMath>
                  </m:oMathPara>
                </a14:m>
                <a:endParaRPr lang="zh-CN" altLang="zh-CN" sz="1600" b="1" dirty="0"/>
              </a:p>
            </p:txBody>
          </p:sp>
        </mc:Choice>
        <mc:Fallback xmlns="">
          <p:sp>
            <p:nvSpPr>
              <p:cNvPr id="24" name="矩形 23"/>
              <p:cNvSpPr>
                <a:spLocks noRot="1" noChangeAspect="1" noMove="1" noResize="1" noEditPoints="1" noAdjustHandles="1" noChangeArrowheads="1" noChangeShapeType="1" noTextEdit="1"/>
              </p:cNvSpPr>
              <p:nvPr/>
            </p:nvSpPr>
            <p:spPr>
              <a:xfrm>
                <a:off x="1875906" y="5732781"/>
                <a:ext cx="4283967" cy="608500"/>
              </a:xfrm>
              <a:prstGeom prst="rect">
                <a:avLst/>
              </a:prstGeom>
              <a:blipFill rotWithShape="1">
                <a:blip r:embed="rId6"/>
                <a:stretch>
                  <a:fillRect/>
                </a:stretch>
              </a:blipFill>
            </p:spPr>
            <p:txBody>
              <a:bodyPr/>
              <a:lstStyle/>
              <a:p>
                <a:r>
                  <a:rPr lang="zh-CN" altLang="en-US">
                    <a:noFill/>
                  </a:rPr>
                  <a:t> </a:t>
                </a:r>
              </a:p>
            </p:txBody>
          </p:sp>
        </mc:Fallback>
      </mc:AlternateContent>
      <p:sp>
        <p:nvSpPr>
          <p:cNvPr id="25" name="矩形 24"/>
          <p:cNvSpPr/>
          <p:nvPr/>
        </p:nvSpPr>
        <p:spPr>
          <a:xfrm>
            <a:off x="273963" y="1700808"/>
            <a:ext cx="2350313" cy="2088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03848" y="1700808"/>
            <a:ext cx="2925187" cy="2088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73963" y="4005064"/>
            <a:ext cx="2349123" cy="1707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277231" y="4005064"/>
            <a:ext cx="2691162" cy="17077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5999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围术</a:t>
            </a:r>
            <a:r>
              <a:rPr lang="zh-CN" altLang="en-US" dirty="0" smtClean="0"/>
              <a:t>期抗生素用药统计</a:t>
            </a:r>
            <a:endParaRPr lang="zh-CN" altLang="en-US" dirty="0"/>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61" y="1484784"/>
            <a:ext cx="4383748" cy="2295238"/>
          </a:xfrm>
          <a:prstGeom prst="rect">
            <a:avLst/>
          </a:prstGeom>
        </p:spPr>
      </p:pic>
      <p:sp>
        <p:nvSpPr>
          <p:cNvPr id="48" name="右箭头 47"/>
          <p:cNvSpPr/>
          <p:nvPr/>
        </p:nvSpPr>
        <p:spPr>
          <a:xfrm>
            <a:off x="5578512" y="2492896"/>
            <a:ext cx="937704" cy="249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4946556" y="2123564"/>
            <a:ext cx="1569660" cy="369332"/>
          </a:xfrm>
          <a:prstGeom prst="rect">
            <a:avLst/>
          </a:prstGeom>
          <a:noFill/>
        </p:spPr>
        <p:txBody>
          <a:bodyPr wrap="none" rtlCol="0">
            <a:spAutoFit/>
          </a:bodyPr>
          <a:lstStyle/>
          <a:p>
            <a:r>
              <a:rPr lang="zh-CN" altLang="en-US" b="1" dirty="0" smtClean="0">
                <a:solidFill>
                  <a:schemeClr val="tx2"/>
                </a:solidFill>
              </a:rPr>
              <a:t>提取手术时间</a:t>
            </a:r>
            <a:endParaRPr lang="zh-CN" altLang="en-US" b="1" dirty="0">
              <a:solidFill>
                <a:schemeClr val="tx2"/>
              </a:solidFill>
            </a:endParaRPr>
          </a:p>
        </p:txBody>
      </p:sp>
      <p:pic>
        <p:nvPicPr>
          <p:cNvPr id="50" name="图片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1684146"/>
            <a:ext cx="1867272" cy="1867272"/>
          </a:xfrm>
          <a:prstGeom prst="rect">
            <a:avLst/>
          </a:prstGeom>
        </p:spPr>
      </p:pic>
      <p:sp>
        <p:nvSpPr>
          <p:cNvPr id="51" name="TextBox 50"/>
          <p:cNvSpPr txBox="1"/>
          <p:nvPr/>
        </p:nvSpPr>
        <p:spPr>
          <a:xfrm>
            <a:off x="6953054" y="1300118"/>
            <a:ext cx="1569660" cy="369332"/>
          </a:xfrm>
          <a:prstGeom prst="rect">
            <a:avLst/>
          </a:prstGeom>
          <a:noFill/>
        </p:spPr>
        <p:txBody>
          <a:bodyPr wrap="none" rtlCol="0">
            <a:spAutoFit/>
          </a:bodyPr>
          <a:lstStyle/>
          <a:p>
            <a:r>
              <a:rPr lang="zh-CN" altLang="en-US" b="1" dirty="0" smtClean="0">
                <a:solidFill>
                  <a:schemeClr val="tx2"/>
                </a:solidFill>
              </a:rPr>
              <a:t>用药信息查询</a:t>
            </a:r>
            <a:endParaRPr lang="zh-CN" altLang="en-US" b="1" dirty="0">
              <a:solidFill>
                <a:schemeClr val="tx2"/>
              </a:solidFill>
            </a:endParaRPr>
          </a:p>
        </p:txBody>
      </p:sp>
      <p:sp>
        <p:nvSpPr>
          <p:cNvPr id="52" name="下箭头 51"/>
          <p:cNvSpPr/>
          <p:nvPr/>
        </p:nvSpPr>
        <p:spPr>
          <a:xfrm>
            <a:off x="7524328" y="3780022"/>
            <a:ext cx="213556" cy="369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p:nvPr/>
        </p:nvPicPr>
        <p:blipFill>
          <a:blip r:embed="rId5" cstate="print">
            <a:extLst>
              <a:ext uri="{28A0092B-C50C-407E-A947-70E740481C1C}">
                <a14:useLocalDpi xmlns:a14="http://schemas.microsoft.com/office/drawing/2010/main" val="0"/>
              </a:ext>
            </a:extLst>
          </a:blip>
          <a:stretch>
            <a:fillRect/>
          </a:stretch>
        </p:blipFill>
        <p:spPr>
          <a:xfrm>
            <a:off x="2843808" y="4175348"/>
            <a:ext cx="5524733" cy="2061964"/>
          </a:xfrm>
          <a:prstGeom prst="rect">
            <a:avLst/>
          </a:prstGeom>
        </p:spPr>
      </p:pic>
      <p:sp>
        <p:nvSpPr>
          <p:cNvPr id="54" name="TextBox 53"/>
          <p:cNvSpPr txBox="1"/>
          <p:nvPr/>
        </p:nvSpPr>
        <p:spPr>
          <a:xfrm>
            <a:off x="2252080" y="4149080"/>
            <a:ext cx="400110" cy="2031967"/>
          </a:xfrm>
          <a:prstGeom prst="rect">
            <a:avLst/>
          </a:prstGeom>
          <a:noFill/>
        </p:spPr>
        <p:txBody>
          <a:bodyPr vert="eaVert" wrap="none" rtlCol="0">
            <a:spAutoFit/>
          </a:bodyPr>
          <a:lstStyle/>
          <a:p>
            <a:r>
              <a:rPr lang="zh-CN" altLang="zh-CN" sz="1400" b="1" dirty="0">
                <a:solidFill>
                  <a:schemeClr val="tx2"/>
                </a:solidFill>
              </a:rPr>
              <a:t>围术期抗生素用药统计表</a:t>
            </a:r>
            <a:endParaRPr lang="zh-CN" altLang="en-US" sz="1400" b="1" dirty="0">
              <a:solidFill>
                <a:schemeClr val="tx2"/>
              </a:solidFill>
            </a:endParaRPr>
          </a:p>
        </p:txBody>
      </p:sp>
      <p:sp>
        <p:nvSpPr>
          <p:cNvPr id="55" name="TextBox 54"/>
          <p:cNvSpPr txBox="1"/>
          <p:nvPr/>
        </p:nvSpPr>
        <p:spPr>
          <a:xfrm>
            <a:off x="8554786" y="2119421"/>
            <a:ext cx="461665" cy="1246495"/>
          </a:xfrm>
          <a:prstGeom prst="rect">
            <a:avLst/>
          </a:prstGeom>
          <a:noFill/>
        </p:spPr>
        <p:txBody>
          <a:bodyPr vert="eaVert" wrap="none" rtlCol="0">
            <a:spAutoFit/>
          </a:bodyPr>
          <a:lstStyle/>
          <a:p>
            <a:r>
              <a:rPr lang="zh-CN" altLang="en-US" dirty="0" smtClean="0"/>
              <a:t>临床数据库</a:t>
            </a:r>
            <a:endParaRPr lang="zh-CN" altLang="en-US" dirty="0"/>
          </a:p>
        </p:txBody>
      </p:sp>
      <p:sp>
        <p:nvSpPr>
          <p:cNvPr id="35" name="矩形 34"/>
          <p:cNvSpPr/>
          <p:nvPr/>
        </p:nvSpPr>
        <p:spPr>
          <a:xfrm>
            <a:off x="260261" y="2632403"/>
            <a:ext cx="3807683" cy="292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60261" y="1484784"/>
            <a:ext cx="4383748" cy="2295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12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1" grpId="0"/>
      <p:bldP spid="52" grpId="0" animBg="1"/>
      <p:bldP spid="54" grpId="0"/>
      <p:bldP spid="55"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医院感染监控</a:t>
            </a:r>
            <a:endParaRPr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1" y="3429000"/>
            <a:ext cx="2102965" cy="1631721"/>
          </a:xfrm>
          <a:prstGeom prst="rect">
            <a:avLst/>
          </a:prstGeom>
        </p:spPr>
      </p:pic>
      <p:sp>
        <p:nvSpPr>
          <p:cNvPr id="4" name="右箭头 3"/>
          <p:cNvSpPr/>
          <p:nvPr/>
        </p:nvSpPr>
        <p:spPr>
          <a:xfrm>
            <a:off x="2706257" y="4112729"/>
            <a:ext cx="612068" cy="2642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39550" y="3428999"/>
            <a:ext cx="2102965" cy="16317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21720" y="3920822"/>
            <a:ext cx="104411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495390" y="3930044"/>
            <a:ext cx="878767" cy="584775"/>
          </a:xfrm>
          <a:prstGeom prst="rect">
            <a:avLst/>
          </a:prstGeom>
          <a:noFill/>
        </p:spPr>
        <p:txBody>
          <a:bodyPr wrap="none" rtlCol="0">
            <a:spAutoFit/>
          </a:bodyPr>
          <a:lstStyle/>
          <a:p>
            <a:r>
              <a:rPr lang="en-US" altLang="zh-CN" sz="3200" b="1" dirty="0" smtClean="0">
                <a:solidFill>
                  <a:schemeClr val="tx2"/>
                </a:solidFill>
              </a:rPr>
              <a:t>Fact</a:t>
            </a:r>
            <a:endParaRPr lang="zh-CN" altLang="en-US" sz="3200" b="1" dirty="0">
              <a:solidFill>
                <a:schemeClr val="tx2"/>
              </a:solidFill>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488" y="1268760"/>
            <a:ext cx="1701180" cy="1701180"/>
          </a:xfrm>
          <a:prstGeom prst="rect">
            <a:avLst/>
          </a:prstGeom>
        </p:spPr>
      </p:pic>
      <p:sp>
        <p:nvSpPr>
          <p:cNvPr id="9" name="TextBox 8"/>
          <p:cNvSpPr txBox="1"/>
          <p:nvPr/>
        </p:nvSpPr>
        <p:spPr>
          <a:xfrm>
            <a:off x="830248" y="5232082"/>
            <a:ext cx="1521570" cy="369332"/>
          </a:xfrm>
          <a:prstGeom prst="rect">
            <a:avLst/>
          </a:prstGeom>
          <a:noFill/>
        </p:spPr>
        <p:txBody>
          <a:bodyPr wrap="none" rtlCol="0">
            <a:spAutoFit/>
          </a:bodyPr>
          <a:lstStyle/>
          <a:p>
            <a:r>
              <a:rPr lang="en-US" altLang="zh-CN" dirty="0" smtClean="0"/>
              <a:t>MLP</a:t>
            </a:r>
            <a:r>
              <a:rPr lang="zh-CN" altLang="en-US" dirty="0" smtClean="0"/>
              <a:t>算法配置</a:t>
            </a:r>
            <a:endParaRPr lang="zh-CN" altLang="en-US" dirty="0"/>
          </a:p>
        </p:txBody>
      </p:sp>
      <p:sp>
        <p:nvSpPr>
          <p:cNvPr id="10" name="TextBox 9"/>
          <p:cNvSpPr txBox="1"/>
          <p:nvPr/>
        </p:nvSpPr>
        <p:spPr>
          <a:xfrm>
            <a:off x="1259632" y="3028310"/>
            <a:ext cx="877163" cy="369332"/>
          </a:xfrm>
          <a:prstGeom prst="rect">
            <a:avLst/>
          </a:prstGeom>
          <a:noFill/>
        </p:spPr>
        <p:txBody>
          <a:bodyPr wrap="none" rtlCol="0">
            <a:spAutoFit/>
          </a:bodyPr>
          <a:lstStyle/>
          <a:p>
            <a:r>
              <a:rPr lang="zh-CN" altLang="en-US" dirty="0" smtClean="0"/>
              <a:t>知识库</a:t>
            </a:r>
            <a:endParaRPr lang="zh-CN" altLang="en-US" dirty="0"/>
          </a:p>
        </p:txBody>
      </p:sp>
      <p:sp>
        <p:nvSpPr>
          <p:cNvPr id="11" name="右箭头 10"/>
          <p:cNvSpPr/>
          <p:nvPr/>
        </p:nvSpPr>
        <p:spPr>
          <a:xfrm>
            <a:off x="2642515" y="1916020"/>
            <a:ext cx="561332" cy="240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18325" y="1700808"/>
            <a:ext cx="1147511"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3283580" y="1876182"/>
            <a:ext cx="1217000" cy="400110"/>
          </a:xfrm>
          <a:prstGeom prst="rect">
            <a:avLst/>
          </a:prstGeom>
          <a:noFill/>
        </p:spPr>
        <p:txBody>
          <a:bodyPr wrap="none" rtlCol="0">
            <a:spAutoFit/>
          </a:bodyPr>
          <a:lstStyle/>
          <a:p>
            <a:r>
              <a:rPr lang="zh-CN" altLang="en-US" sz="2000" b="1" dirty="0">
                <a:solidFill>
                  <a:schemeClr val="tx2"/>
                </a:solidFill>
              </a:rPr>
              <a:t>诊断知识</a:t>
            </a:r>
          </a:p>
        </p:txBody>
      </p:sp>
      <p:sp>
        <p:nvSpPr>
          <p:cNvPr id="14" name="矩形 13"/>
          <p:cNvSpPr/>
          <p:nvPr/>
        </p:nvSpPr>
        <p:spPr>
          <a:xfrm>
            <a:off x="5220072" y="2740277"/>
            <a:ext cx="1224136" cy="688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chemeClr val="tx2"/>
                </a:solidFill>
              </a:rPr>
              <a:t>推理</a:t>
            </a:r>
            <a:endParaRPr lang="zh-CN" altLang="en-US" sz="2800" b="1" dirty="0">
              <a:solidFill>
                <a:schemeClr val="tx2"/>
              </a:solidFill>
            </a:endParaRPr>
          </a:p>
        </p:txBody>
      </p:sp>
      <p:sp>
        <p:nvSpPr>
          <p:cNvPr id="15" name="右箭头 14"/>
          <p:cNvSpPr/>
          <p:nvPr/>
        </p:nvSpPr>
        <p:spPr>
          <a:xfrm rot="3258345">
            <a:off x="4620828" y="2373449"/>
            <a:ext cx="504056" cy="26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9170078">
            <a:off x="4690574" y="3735146"/>
            <a:ext cx="504056" cy="26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660232" y="2992305"/>
            <a:ext cx="360040"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64288" y="2740277"/>
            <a:ext cx="1224136" cy="688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tx2"/>
                </a:solidFill>
              </a:rPr>
              <a:t>结果</a:t>
            </a:r>
          </a:p>
        </p:txBody>
      </p:sp>
      <p:sp>
        <p:nvSpPr>
          <p:cNvPr id="19" name="TextBox 18"/>
          <p:cNvSpPr txBox="1"/>
          <p:nvPr/>
        </p:nvSpPr>
        <p:spPr>
          <a:xfrm>
            <a:off x="2546372" y="4837714"/>
            <a:ext cx="6792182" cy="1384995"/>
          </a:xfrm>
          <a:prstGeom prst="rect">
            <a:avLst/>
          </a:prstGeom>
          <a:noFill/>
        </p:spPr>
        <p:txBody>
          <a:bodyPr wrap="square" rtlCol="0">
            <a:spAutoFit/>
          </a:bodyPr>
          <a:lstStyle/>
          <a:p>
            <a:r>
              <a:rPr lang="en-US" altLang="zh-CN" dirty="0" smtClean="0"/>
              <a:t>         </a:t>
            </a:r>
            <a:r>
              <a:rPr lang="zh-CN" altLang="zh-CN" sz="1600" dirty="0" smtClean="0"/>
              <a:t>分析</a:t>
            </a:r>
            <a:r>
              <a:rPr lang="zh-CN" altLang="zh-CN" sz="1600" dirty="0"/>
              <a:t>病人的病程记录等临床文档</a:t>
            </a:r>
            <a:r>
              <a:rPr lang="zh-CN" altLang="zh-CN" sz="1600" dirty="0" smtClean="0"/>
              <a:t>，</a:t>
            </a:r>
            <a:r>
              <a:rPr lang="zh-CN" altLang="en-US" sz="1600" dirty="0" smtClean="0"/>
              <a:t>利用</a:t>
            </a:r>
            <a:r>
              <a:rPr lang="en-US" altLang="zh-CN" sz="1600" dirty="0" smtClean="0"/>
              <a:t>MLP</a:t>
            </a:r>
            <a:r>
              <a:rPr lang="zh-CN" altLang="en-US" sz="1600" dirty="0" smtClean="0"/>
              <a:t>算法</a:t>
            </a:r>
            <a:r>
              <a:rPr lang="zh-CN" altLang="zh-CN" sz="1600" dirty="0" smtClean="0"/>
              <a:t>从</a:t>
            </a:r>
            <a:r>
              <a:rPr lang="zh-CN" altLang="zh-CN" sz="1600" dirty="0"/>
              <a:t>文档中获取与感染相关的症状描述，然后将这些症状描述结构化为知识库中定义的临床数据项，最后利用推理引擎对临床数据项进行处理从而获得病人可能存在的感染威胁。</a:t>
            </a:r>
          </a:p>
          <a:p>
            <a:endParaRPr lang="zh-CN" altLang="en-US" dirty="0"/>
          </a:p>
        </p:txBody>
      </p:sp>
    </p:spTree>
    <p:extLst>
      <p:ext uri="{BB962C8B-B14F-4D97-AF65-F5344CB8AC3E}">
        <p14:creationId xmlns:p14="http://schemas.microsoft.com/office/powerpoint/2010/main" val="36562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11" grpId="0" animBg="1"/>
      <p:bldP spid="12" grpId="0" animBg="1"/>
      <p:bldP spid="13" grpId="0"/>
      <p:bldP spid="14" grpId="0" animBg="1"/>
      <p:bldP spid="15"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t>目录</a:t>
            </a:r>
            <a:endParaRPr lang="zh-CN" altLang="en-US" dirty="0"/>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FF0000"/>
                </a:solidFill>
                <a:latin typeface="Times New Roman" panose="02020603050405020304" pitchFamily="18" charset="0"/>
                <a:cs typeface="Times New Roman" panose="02020603050405020304" pitchFamily="18" charset="0"/>
              </a:rPr>
              <a:t> </a:t>
            </a:r>
            <a:r>
              <a:rPr lang="zh-CN" altLang="en-US" sz="2400" b="1" i="1" u="sng" dirty="0">
                <a:solidFill>
                  <a:srgbClr val="C00000"/>
                </a:solidFill>
              </a:rPr>
              <a:t>系统</a:t>
            </a:r>
            <a:r>
              <a:rPr lang="zh-CN" altLang="en-US" sz="2400" b="1" i="1" u="sng" dirty="0" smtClean="0">
                <a:solidFill>
                  <a:srgbClr val="C00000"/>
                </a:solidFill>
              </a:rPr>
              <a:t>评估</a:t>
            </a:r>
            <a:endParaRPr lang="en-US" altLang="zh-CN" sz="2400" b="1" i="1" u="sng" dirty="0" smtClean="0">
              <a:solidFill>
                <a:srgbClr val="C00000"/>
              </a:solidFill>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总结</a:t>
            </a:r>
            <a:r>
              <a:rPr kumimoji="1" lang="zh-CN" altLang="en-US" sz="2400" b="1" dirty="0">
                <a:solidFill>
                  <a:srgbClr val="000000"/>
                </a:solidFill>
                <a:latin typeface="Times New Roman" panose="02020603050405020304" pitchFamily="18" charset="0"/>
                <a:cs typeface="Times New Roman" panose="02020603050405020304" pitchFamily="18" charset="0"/>
              </a:rPr>
              <a:t>与展望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67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课题</a:t>
            </a:r>
            <a:r>
              <a:rPr lang="zh-CN" altLang="en-US" dirty="0" smtClean="0"/>
              <a:t>背景</a:t>
            </a:r>
            <a:endParaRPr lang="zh-CN" altLang="en-US" dirty="0"/>
          </a:p>
        </p:txBody>
      </p:sp>
      <p:sp>
        <p:nvSpPr>
          <p:cNvPr id="9" name="圆角矩形 8"/>
          <p:cNvSpPr/>
          <p:nvPr/>
        </p:nvSpPr>
        <p:spPr bwMode="auto">
          <a:xfrm>
            <a:off x="519502" y="1556792"/>
            <a:ext cx="7759836" cy="1066800"/>
          </a:xfrm>
          <a:prstGeom prst="roundRect">
            <a:avLst>
              <a:gd name="adj" fmla="val 7339"/>
            </a:avLst>
          </a:prstGeom>
          <a:gradFill flip="none" rotWithShape="1">
            <a:gsLst>
              <a:gs pos="0">
                <a:schemeClr val="accent1"/>
              </a:gs>
              <a:gs pos="30000">
                <a:schemeClr val="accent1">
                  <a:lumMod val="40000"/>
                  <a:lumOff val="60000"/>
                </a:schemeClr>
              </a:gs>
              <a:gs pos="75000">
                <a:schemeClr val="accent1">
                  <a:lumMod val="20000"/>
                  <a:lumOff val="80000"/>
                </a:schemeClr>
              </a:gs>
              <a:gs pos="100000">
                <a:schemeClr val="accent1">
                  <a:lumMod val="60000"/>
                  <a:lumOff val="40000"/>
                </a:schemeClr>
              </a:gs>
            </a:gsLst>
            <a:path path="circle">
              <a:fillToRect l="100000" t="100000"/>
            </a:path>
            <a:tileRect r="-100000" b="-100000"/>
          </a:gradFill>
          <a:ln w="12700">
            <a:solidFill>
              <a:schemeClr val="accent1">
                <a:lumMod val="75000"/>
              </a:schemeClr>
            </a:solid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lstStyle/>
          <a:p>
            <a:pPr indent="360363" algn="just" fontAlgn="base">
              <a:lnSpc>
                <a:spcPct val="150000"/>
              </a:lnSpc>
              <a:spcBef>
                <a:spcPct val="0"/>
              </a:spcBef>
              <a:spcAft>
                <a:spcPct val="0"/>
              </a:spcAft>
              <a:buFont typeface="Arial" pitchFamily="34" charset="0"/>
              <a:buChar char="•"/>
              <a:defRPr/>
            </a:pPr>
            <a:r>
              <a:rPr lang="zh-CN" altLang="en-US" sz="1400" b="1" dirty="0" smtClean="0">
                <a:solidFill>
                  <a:srgbClr val="000000"/>
                </a:solidFill>
                <a:latin typeface="Times New Roman" panose="02020603050405020304" pitchFamily="18" charset="0"/>
                <a:cs typeface="Times New Roman" panose="02020603050405020304" pitchFamily="18" charset="0"/>
              </a:rPr>
              <a:t>全球医药产业规模持续增长，</a:t>
            </a:r>
            <a:r>
              <a:rPr lang="en-US" altLang="zh-CN" sz="1400" b="1" dirty="0" smtClean="0">
                <a:solidFill>
                  <a:srgbClr val="000000"/>
                </a:solidFill>
                <a:latin typeface="Times New Roman" panose="02020603050405020304" pitchFamily="18" charset="0"/>
                <a:cs typeface="Times New Roman" panose="02020603050405020304" pitchFamily="18" charset="0"/>
              </a:rPr>
              <a:t>2014</a:t>
            </a:r>
            <a:r>
              <a:rPr lang="zh-CN" altLang="en-US" sz="1400" b="1" dirty="0" smtClean="0">
                <a:solidFill>
                  <a:srgbClr val="000000"/>
                </a:solidFill>
                <a:latin typeface="Times New Roman" panose="02020603050405020304" pitchFamily="18" charset="0"/>
                <a:cs typeface="Times New Roman" panose="02020603050405020304" pitchFamily="18" charset="0"/>
              </a:rPr>
              <a:t>年全球药品支出将超过</a:t>
            </a:r>
            <a:r>
              <a:rPr lang="en-US" altLang="zh-CN" sz="1400" b="1" dirty="0" smtClean="0">
                <a:solidFill>
                  <a:srgbClr val="000000"/>
                </a:solidFill>
                <a:latin typeface="Times New Roman" panose="02020603050405020304" pitchFamily="18" charset="0"/>
                <a:cs typeface="Times New Roman" panose="02020603050405020304" pitchFamily="18" charset="0"/>
              </a:rPr>
              <a:t>1</a:t>
            </a:r>
            <a:r>
              <a:rPr lang="zh-CN" altLang="en-US" sz="1400" b="1" dirty="0" smtClean="0">
                <a:solidFill>
                  <a:srgbClr val="000000"/>
                </a:solidFill>
                <a:latin typeface="Times New Roman" panose="02020603050405020304" pitchFamily="18" charset="0"/>
                <a:cs typeface="Times New Roman" panose="02020603050405020304" pitchFamily="18" charset="0"/>
              </a:rPr>
              <a:t>万亿美元</a:t>
            </a:r>
            <a:endParaRPr lang="en-US" altLang="zh-CN" sz="1400" b="1" dirty="0" smtClean="0">
              <a:solidFill>
                <a:srgbClr val="000000"/>
              </a:solidFill>
              <a:latin typeface="Times New Roman" panose="02020603050405020304" pitchFamily="18" charset="0"/>
              <a:cs typeface="Times New Roman" panose="02020603050405020304" pitchFamily="18" charset="0"/>
            </a:endParaRPr>
          </a:p>
          <a:p>
            <a:pPr indent="360363" algn="just" fontAlgn="base">
              <a:lnSpc>
                <a:spcPct val="150000"/>
              </a:lnSpc>
              <a:spcBef>
                <a:spcPct val="0"/>
              </a:spcBef>
              <a:spcAft>
                <a:spcPct val="0"/>
              </a:spcAft>
              <a:buFont typeface="Arial" pitchFamily="34" charset="0"/>
              <a:buChar char="•"/>
              <a:tabLst>
                <a:tab pos="360363" algn="l"/>
              </a:tabLst>
              <a:defRPr/>
            </a:pPr>
            <a:r>
              <a:rPr lang="zh-CN" altLang="en-US" sz="1400" b="1" dirty="0" smtClean="0">
                <a:solidFill>
                  <a:srgbClr val="000000"/>
                </a:solidFill>
                <a:latin typeface="Times New Roman" panose="02020603050405020304" pitchFamily="18" charset="0"/>
                <a:cs typeface="Times New Roman" panose="02020603050405020304" pitchFamily="18" charset="0"/>
              </a:rPr>
              <a:t>截至</a:t>
            </a:r>
            <a:r>
              <a:rPr lang="en-US" altLang="zh-CN" sz="1400" b="1" dirty="0" smtClean="0">
                <a:solidFill>
                  <a:srgbClr val="000000"/>
                </a:solidFill>
                <a:latin typeface="Times New Roman" panose="02020603050405020304" pitchFamily="18" charset="0"/>
                <a:cs typeface="Times New Roman" panose="02020603050405020304" pitchFamily="18" charset="0"/>
              </a:rPr>
              <a:t>2014</a:t>
            </a:r>
            <a:r>
              <a:rPr lang="zh-CN" altLang="en-US" sz="1400" b="1" dirty="0" smtClean="0">
                <a:solidFill>
                  <a:srgbClr val="000000"/>
                </a:solidFill>
                <a:latin typeface="Times New Roman" panose="02020603050405020304" pitchFamily="18" charset="0"/>
                <a:cs typeface="Times New Roman" panose="02020603050405020304" pitchFamily="18" charset="0"/>
              </a:rPr>
              <a:t>年</a:t>
            </a:r>
            <a:r>
              <a:rPr lang="en-US" altLang="zh-CN" sz="1400" b="1" dirty="0" smtClean="0">
                <a:solidFill>
                  <a:srgbClr val="000000"/>
                </a:solidFill>
                <a:latin typeface="Times New Roman" panose="02020603050405020304" pitchFamily="18" charset="0"/>
                <a:cs typeface="Times New Roman" panose="02020603050405020304" pitchFamily="18" charset="0"/>
              </a:rPr>
              <a:t>5</a:t>
            </a:r>
            <a:r>
              <a:rPr lang="zh-CN" altLang="en-US" sz="1400" b="1" dirty="0" smtClean="0">
                <a:solidFill>
                  <a:srgbClr val="000000"/>
                </a:solidFill>
                <a:latin typeface="Times New Roman" panose="02020603050405020304" pitchFamily="18" charset="0"/>
                <a:cs typeface="Times New Roman" panose="02020603050405020304" pitchFamily="18" charset="0"/>
              </a:rPr>
              <a:t>月，全球在研药物数量为</a:t>
            </a:r>
            <a:r>
              <a:rPr lang="en-US" altLang="zh-CN" sz="1400" b="1" dirty="0" smtClean="0">
                <a:solidFill>
                  <a:srgbClr val="000000"/>
                </a:solidFill>
                <a:latin typeface="Times New Roman" panose="02020603050405020304" pitchFamily="18" charset="0"/>
                <a:cs typeface="Times New Roman" panose="02020603050405020304" pitchFamily="18" charset="0"/>
              </a:rPr>
              <a:t>116622</a:t>
            </a:r>
            <a:r>
              <a:rPr lang="zh-CN" altLang="en-US" sz="1400" b="1" dirty="0" smtClean="0">
                <a:solidFill>
                  <a:srgbClr val="000000"/>
                </a:solidFill>
                <a:latin typeface="Times New Roman" panose="02020603050405020304" pitchFamily="18" charset="0"/>
                <a:cs typeface="Times New Roman" panose="02020603050405020304" pitchFamily="18" charset="0"/>
              </a:rPr>
              <a:t>，新药品不断增加，新剂型、新制剂层出不穷</a:t>
            </a:r>
          </a:p>
          <a:p>
            <a:pPr indent="360363" algn="r" fontAlgn="base">
              <a:lnSpc>
                <a:spcPct val="150000"/>
              </a:lnSpc>
              <a:spcBef>
                <a:spcPct val="0"/>
              </a:spcBef>
              <a:spcAft>
                <a:spcPct val="0"/>
              </a:spcAft>
              <a:tabLst>
                <a:tab pos="360363" algn="l"/>
              </a:tabLst>
              <a:defRPr/>
            </a:pPr>
            <a:r>
              <a:rPr lang="en-US" altLang="zh-CN" sz="1400" dirty="0" smtClean="0">
                <a:solidFill>
                  <a:srgbClr val="000000"/>
                </a:solidFill>
                <a:latin typeface="Times New Roman" panose="02020603050405020304" pitchFamily="18" charset="0"/>
                <a:ea typeface="+mj-ea"/>
                <a:cs typeface="Times New Roman" panose="02020603050405020304" pitchFamily="18" charset="0"/>
              </a:rPr>
              <a:t>- </a:t>
            </a:r>
            <a:r>
              <a:rPr lang="en-US" altLang="zh-CN" dirty="0" smtClean="0">
                <a:solidFill>
                  <a:srgbClr val="000000"/>
                </a:solidFill>
                <a:latin typeface="Times New Roman" panose="02020603050405020304" pitchFamily="18" charset="0"/>
                <a:ea typeface="+mj-ea"/>
                <a:cs typeface="Times New Roman" panose="02020603050405020304" pitchFamily="18" charset="0"/>
              </a:rPr>
              <a:t>2013</a:t>
            </a:r>
            <a:r>
              <a:rPr lang="zh-CN" altLang="en-US" dirty="0" smtClean="0">
                <a:solidFill>
                  <a:srgbClr val="000000"/>
                </a:solidFill>
                <a:latin typeface="Times New Roman" panose="02020603050405020304" pitchFamily="18" charset="0"/>
                <a:ea typeface="+mj-ea"/>
                <a:cs typeface="Times New Roman" panose="02020603050405020304" pitchFamily="18" charset="0"/>
              </a:rPr>
              <a:t>年新药发展趋势报告</a:t>
            </a:r>
            <a:endParaRPr lang="en-US" altLang="zh-CN" dirty="0">
              <a:solidFill>
                <a:srgbClr val="000000"/>
              </a:solidFill>
              <a:latin typeface="Times New Roman" panose="02020603050405020304" pitchFamily="18" charset="0"/>
              <a:ea typeface="+mj-ea"/>
              <a:cs typeface="Times New Roman" panose="02020603050405020304" pitchFamily="18" charset="0"/>
            </a:endParaRPr>
          </a:p>
        </p:txBody>
      </p:sp>
      <p:sp>
        <p:nvSpPr>
          <p:cNvPr id="10" name="圆角矩形 9"/>
          <p:cNvSpPr/>
          <p:nvPr/>
        </p:nvSpPr>
        <p:spPr bwMode="auto">
          <a:xfrm>
            <a:off x="519500" y="2924944"/>
            <a:ext cx="7759837" cy="1371600"/>
          </a:xfrm>
          <a:prstGeom prst="roundRect">
            <a:avLst>
              <a:gd name="adj" fmla="val 7339"/>
            </a:avLst>
          </a:prstGeom>
          <a:gradFill flip="none" rotWithShape="1">
            <a:gsLst>
              <a:gs pos="0">
                <a:schemeClr val="accent1"/>
              </a:gs>
              <a:gs pos="30000">
                <a:schemeClr val="accent1">
                  <a:lumMod val="40000"/>
                  <a:lumOff val="60000"/>
                </a:schemeClr>
              </a:gs>
              <a:gs pos="75000">
                <a:schemeClr val="accent1">
                  <a:lumMod val="20000"/>
                  <a:lumOff val="80000"/>
                </a:schemeClr>
              </a:gs>
              <a:gs pos="100000">
                <a:schemeClr val="accent1">
                  <a:lumMod val="60000"/>
                  <a:lumOff val="40000"/>
                </a:schemeClr>
              </a:gs>
            </a:gsLst>
            <a:path path="circle">
              <a:fillToRect l="100000" t="100000"/>
            </a:path>
            <a:tileRect r="-100000" b="-100000"/>
          </a:gradFill>
          <a:ln w="12700">
            <a:solidFill>
              <a:schemeClr val="accent1">
                <a:lumMod val="75000"/>
              </a:schemeClr>
            </a:solid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lstStyle/>
          <a:p>
            <a:pPr indent="360363" algn="just" fontAlgn="base">
              <a:lnSpc>
                <a:spcPct val="150000"/>
              </a:lnSpc>
              <a:spcBef>
                <a:spcPct val="0"/>
              </a:spcBef>
              <a:spcAft>
                <a:spcPct val="0"/>
              </a:spcAft>
              <a:buFont typeface="Arial" pitchFamily="34" charset="0"/>
              <a:buChar char="•"/>
              <a:defRPr/>
            </a:pPr>
            <a:r>
              <a:rPr lang="en-US" altLang="zh-CN" sz="1400" b="1" dirty="0" smtClean="0">
                <a:solidFill>
                  <a:srgbClr val="000000"/>
                </a:solidFill>
                <a:latin typeface="Times New Roman" panose="02020603050405020304" pitchFamily="18" charset="0"/>
                <a:cs typeface="Times New Roman" panose="02020603050405020304" pitchFamily="18" charset="0"/>
              </a:rPr>
              <a:t>2013</a:t>
            </a:r>
            <a:r>
              <a:rPr lang="zh-CN" altLang="en-US" sz="1400" b="1" dirty="0" smtClean="0">
                <a:solidFill>
                  <a:srgbClr val="000000"/>
                </a:solidFill>
                <a:latin typeface="Times New Roman" panose="02020603050405020304" pitchFamily="18" charset="0"/>
                <a:cs typeface="Times New Roman" panose="02020603050405020304" pitchFamily="18" charset="0"/>
              </a:rPr>
              <a:t>年度全国药品不良反应监测网络一共收到</a:t>
            </a:r>
            <a:r>
              <a:rPr lang="en-US" altLang="zh-CN" sz="1400" b="1" dirty="0" smtClean="0">
                <a:solidFill>
                  <a:srgbClr val="000000"/>
                </a:solidFill>
                <a:latin typeface="Times New Roman" panose="02020603050405020304" pitchFamily="18" charset="0"/>
                <a:cs typeface="Times New Roman" panose="02020603050405020304" pitchFamily="18" charset="0"/>
              </a:rPr>
              <a:t>《</a:t>
            </a:r>
            <a:r>
              <a:rPr lang="zh-CN" altLang="en-US" sz="1400" b="1" dirty="0" smtClean="0">
                <a:solidFill>
                  <a:srgbClr val="000000"/>
                </a:solidFill>
                <a:latin typeface="Times New Roman" panose="02020603050405020304" pitchFamily="18" charset="0"/>
                <a:cs typeface="Times New Roman" panose="02020603050405020304" pitchFamily="18" charset="0"/>
              </a:rPr>
              <a:t>药品不良反应</a:t>
            </a:r>
            <a:r>
              <a:rPr lang="en-US" altLang="zh-CN" sz="1400" b="1" dirty="0" smtClean="0">
                <a:solidFill>
                  <a:srgbClr val="000000"/>
                </a:solidFill>
                <a:latin typeface="Times New Roman" panose="02020603050405020304" pitchFamily="18" charset="0"/>
                <a:cs typeface="Times New Roman" panose="02020603050405020304" pitchFamily="18" charset="0"/>
              </a:rPr>
              <a:t>/</a:t>
            </a:r>
            <a:r>
              <a:rPr lang="zh-CN" altLang="en-US" sz="1400" b="1" dirty="0" smtClean="0">
                <a:solidFill>
                  <a:srgbClr val="000000"/>
                </a:solidFill>
                <a:latin typeface="Times New Roman" panose="02020603050405020304" pitchFamily="18" charset="0"/>
                <a:cs typeface="Times New Roman" panose="02020603050405020304" pitchFamily="18" charset="0"/>
              </a:rPr>
              <a:t>事件报告表</a:t>
            </a:r>
            <a:r>
              <a:rPr lang="en-US" altLang="zh-CN" sz="1400" b="1" dirty="0" smtClean="0">
                <a:solidFill>
                  <a:srgbClr val="000000"/>
                </a:solidFill>
                <a:latin typeface="Times New Roman" panose="02020603050405020304" pitchFamily="18" charset="0"/>
                <a:cs typeface="Times New Roman" panose="02020603050405020304" pitchFamily="18" charset="0"/>
              </a:rPr>
              <a:t>》131.7</a:t>
            </a:r>
            <a:r>
              <a:rPr lang="zh-CN" altLang="en-US" sz="1400" b="1" dirty="0" smtClean="0">
                <a:solidFill>
                  <a:srgbClr val="000000"/>
                </a:solidFill>
                <a:latin typeface="Times New Roman" panose="02020603050405020304" pitchFamily="18" charset="0"/>
                <a:cs typeface="Times New Roman" panose="02020603050405020304" pitchFamily="18" charset="0"/>
              </a:rPr>
              <a:t>万份，较</a:t>
            </a:r>
            <a:r>
              <a:rPr lang="en-US" altLang="zh-CN" sz="1400" b="1" dirty="0" smtClean="0">
                <a:solidFill>
                  <a:srgbClr val="000000"/>
                </a:solidFill>
                <a:latin typeface="Times New Roman" panose="02020603050405020304" pitchFamily="18" charset="0"/>
                <a:cs typeface="Times New Roman" panose="02020603050405020304" pitchFamily="18" charset="0"/>
              </a:rPr>
              <a:t>2012</a:t>
            </a:r>
            <a:r>
              <a:rPr lang="zh-CN" altLang="en-US" sz="1400" b="1" dirty="0" smtClean="0">
                <a:solidFill>
                  <a:srgbClr val="000000"/>
                </a:solidFill>
                <a:latin typeface="Times New Roman" panose="02020603050405020304" pitchFamily="18" charset="0"/>
                <a:cs typeface="Times New Roman" panose="02020603050405020304" pitchFamily="18" charset="0"/>
              </a:rPr>
              <a:t>年同比上涨</a:t>
            </a:r>
            <a:r>
              <a:rPr lang="en-US" altLang="zh-CN" sz="1400" b="1" dirty="0" smtClean="0">
                <a:solidFill>
                  <a:srgbClr val="000000"/>
                </a:solidFill>
                <a:latin typeface="Times New Roman" panose="02020603050405020304" pitchFamily="18" charset="0"/>
                <a:cs typeface="Times New Roman" panose="02020603050405020304" pitchFamily="18" charset="0"/>
              </a:rPr>
              <a:t>9.09%</a:t>
            </a:r>
          </a:p>
          <a:p>
            <a:pPr indent="360363" algn="just" fontAlgn="base">
              <a:lnSpc>
                <a:spcPct val="150000"/>
              </a:lnSpc>
              <a:spcBef>
                <a:spcPct val="0"/>
              </a:spcBef>
              <a:spcAft>
                <a:spcPct val="0"/>
              </a:spcAft>
              <a:buFont typeface="Arial" pitchFamily="34" charset="0"/>
              <a:buChar char="•"/>
              <a:tabLst>
                <a:tab pos="360363" algn="l"/>
              </a:tabLst>
              <a:defRPr/>
            </a:pPr>
            <a:r>
              <a:rPr lang="en-US" altLang="zh-CN" sz="1400" b="1" dirty="0" smtClean="0">
                <a:solidFill>
                  <a:srgbClr val="000000"/>
                </a:solidFill>
                <a:latin typeface="Times New Roman" panose="02020603050405020304" pitchFamily="18" charset="0"/>
                <a:cs typeface="Times New Roman" panose="02020603050405020304" pitchFamily="18" charset="0"/>
              </a:rPr>
              <a:t>1999</a:t>
            </a:r>
            <a:r>
              <a:rPr lang="zh-CN" altLang="en-US" sz="1400" b="1" dirty="0" smtClean="0">
                <a:solidFill>
                  <a:srgbClr val="000000"/>
                </a:solidFill>
                <a:latin typeface="Times New Roman" panose="02020603050405020304" pitchFamily="18" charset="0"/>
                <a:cs typeface="Times New Roman" panose="02020603050405020304" pitchFamily="18" charset="0"/>
              </a:rPr>
              <a:t>年</a:t>
            </a:r>
            <a:r>
              <a:rPr lang="en-US" altLang="zh-CN" sz="1400" b="1" dirty="0" smtClean="0">
                <a:solidFill>
                  <a:srgbClr val="000000"/>
                </a:solidFill>
                <a:latin typeface="Times New Roman" panose="02020603050405020304" pitchFamily="18" charset="0"/>
                <a:cs typeface="Times New Roman" panose="02020603050405020304" pitchFamily="18" charset="0"/>
              </a:rPr>
              <a:t>~2013</a:t>
            </a:r>
            <a:r>
              <a:rPr lang="zh-CN" altLang="en-US" sz="1400" b="1" dirty="0" smtClean="0">
                <a:solidFill>
                  <a:srgbClr val="000000"/>
                </a:solidFill>
                <a:latin typeface="Times New Roman" panose="02020603050405020304" pitchFamily="18" charset="0"/>
                <a:cs typeface="Times New Roman" panose="02020603050405020304" pitchFamily="18" charset="0"/>
              </a:rPr>
              <a:t>年药物不良反应事件持续增长（图）</a:t>
            </a:r>
            <a:endParaRPr lang="en-US" altLang="zh-CN" sz="1400" b="1" dirty="0" smtClean="0">
              <a:solidFill>
                <a:srgbClr val="000000"/>
              </a:solidFill>
              <a:latin typeface="Times New Roman" panose="02020603050405020304" pitchFamily="18" charset="0"/>
              <a:cs typeface="Times New Roman" panose="02020603050405020304" pitchFamily="18" charset="0"/>
            </a:endParaRPr>
          </a:p>
          <a:p>
            <a:pPr indent="360363" algn="r" fontAlgn="base">
              <a:lnSpc>
                <a:spcPct val="150000"/>
              </a:lnSpc>
              <a:spcBef>
                <a:spcPct val="0"/>
              </a:spcBef>
              <a:spcAft>
                <a:spcPct val="0"/>
              </a:spcAft>
              <a:tabLst>
                <a:tab pos="360363" algn="l"/>
              </a:tabLst>
              <a:defRPr/>
            </a:pPr>
            <a:r>
              <a:rPr lang="en-US" altLang="zh-CN" dirty="0" smtClean="0">
                <a:solidFill>
                  <a:srgbClr val="000000"/>
                </a:solidFill>
                <a:latin typeface="Times New Roman" panose="02020603050405020304" pitchFamily="18" charset="0"/>
                <a:ea typeface="+mj-ea"/>
                <a:cs typeface="Times New Roman" panose="02020603050405020304" pitchFamily="18" charset="0"/>
              </a:rPr>
              <a:t>- 2013</a:t>
            </a:r>
            <a:r>
              <a:rPr lang="zh-CN" altLang="en-US" dirty="0" smtClean="0">
                <a:solidFill>
                  <a:srgbClr val="000000"/>
                </a:solidFill>
                <a:latin typeface="Times New Roman" panose="02020603050405020304" pitchFamily="18" charset="0"/>
                <a:ea typeface="+mj-ea"/>
                <a:cs typeface="Times New Roman" panose="02020603050405020304" pitchFamily="18" charset="0"/>
              </a:rPr>
              <a:t>年国家食品药品监督管理总局公布数据</a:t>
            </a:r>
            <a:endParaRPr lang="en-US" altLang="zh-CN" dirty="0">
              <a:solidFill>
                <a:srgbClr val="000000"/>
              </a:solidFill>
              <a:latin typeface="Times New Roman" panose="02020603050405020304" pitchFamily="18" charset="0"/>
              <a:ea typeface="+mj-ea"/>
              <a:cs typeface="Times New Roman" panose="02020603050405020304" pitchFamily="18" charset="0"/>
            </a:endParaRPr>
          </a:p>
        </p:txBody>
      </p:sp>
      <p:pic>
        <p:nvPicPr>
          <p:cNvPr id="11" name="Picture 2" descr="C:\Documents and Settings\DN\Local Settings\Temporary Internet Files\Content.IE5\USZA425M\MC9003000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50" y="2389538"/>
            <a:ext cx="584343" cy="46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Documents and Settings\DN\Local Settings\Temporary Internet Files\Content.IE5\USZA425M\MC90030005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849" y="4062490"/>
            <a:ext cx="584343" cy="46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p:nvPr/>
        </p:nvPicPr>
        <p:blipFill>
          <a:blip r:embed="rId4">
            <a:extLst>
              <a:ext uri="{28A0092B-C50C-407E-A947-70E740481C1C}">
                <a14:useLocalDpi xmlns:a14="http://schemas.microsoft.com/office/drawing/2010/main" val="0"/>
              </a:ext>
            </a:extLst>
          </a:blip>
          <a:stretch>
            <a:fillRect/>
          </a:stretch>
        </p:blipFill>
        <p:spPr>
          <a:xfrm>
            <a:off x="2411760" y="4437112"/>
            <a:ext cx="4637076" cy="1868761"/>
          </a:xfrm>
          <a:prstGeom prst="rect">
            <a:avLst/>
          </a:prstGeom>
        </p:spPr>
      </p:pic>
      <p:sp>
        <p:nvSpPr>
          <p:cNvPr id="14" name="矩形 13"/>
          <p:cNvSpPr/>
          <p:nvPr/>
        </p:nvSpPr>
        <p:spPr>
          <a:xfrm>
            <a:off x="1475656" y="2389538"/>
            <a:ext cx="1800200" cy="468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海量的药学知识</a:t>
            </a:r>
            <a:endParaRPr lang="zh-CN" altLang="en-US" b="1" dirty="0">
              <a:solidFill>
                <a:srgbClr val="FF0000"/>
              </a:solidFill>
            </a:endParaRPr>
          </a:p>
        </p:txBody>
      </p:sp>
      <p:sp>
        <p:nvSpPr>
          <p:cNvPr id="15" name="矩形 14"/>
          <p:cNvSpPr/>
          <p:nvPr/>
        </p:nvSpPr>
        <p:spPr>
          <a:xfrm>
            <a:off x="1475656" y="3969005"/>
            <a:ext cx="1800200" cy="468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FF0000"/>
                </a:solidFill>
              </a:rPr>
              <a:t>用药</a:t>
            </a:r>
            <a:r>
              <a:rPr lang="zh-CN" altLang="en-US" b="1" dirty="0">
                <a:solidFill>
                  <a:srgbClr val="FF0000"/>
                </a:solidFill>
              </a:rPr>
              <a:t>监控</a:t>
            </a:r>
            <a:r>
              <a:rPr lang="zh-CN" altLang="en-US" b="1" dirty="0" smtClean="0">
                <a:solidFill>
                  <a:srgbClr val="FF0000"/>
                </a:solidFill>
              </a:rPr>
              <a:t>的必要</a:t>
            </a:r>
            <a:endParaRPr lang="zh-CN" altLang="en-US" b="1" dirty="0">
              <a:solidFill>
                <a:srgbClr val="FF0000"/>
              </a:solidFill>
            </a:endParaRPr>
          </a:p>
        </p:txBody>
      </p:sp>
    </p:spTree>
    <p:extLst>
      <p:ext uri="{BB962C8B-B14F-4D97-AF65-F5344CB8AC3E}">
        <p14:creationId xmlns:p14="http://schemas.microsoft.com/office/powerpoint/2010/main" val="239764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系统评估</a:t>
            </a:r>
            <a:r>
              <a:rPr lang="en-US" altLang="zh-CN" dirty="0" smtClean="0"/>
              <a:t>-</a:t>
            </a:r>
            <a:r>
              <a:rPr lang="zh-CN" altLang="en-US" dirty="0" smtClean="0"/>
              <a:t>知识库</a:t>
            </a:r>
            <a:endParaRPr lang="zh-CN" altLang="en-US" dirty="0"/>
          </a:p>
        </p:txBody>
      </p:sp>
      <p:sp>
        <p:nvSpPr>
          <p:cNvPr id="20" name="TextBox 19"/>
          <p:cNvSpPr txBox="1"/>
          <p:nvPr/>
        </p:nvSpPr>
        <p:spPr>
          <a:xfrm>
            <a:off x="856884" y="1772816"/>
            <a:ext cx="4147164"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1853</a:t>
            </a:r>
            <a:r>
              <a:rPr lang="zh-CN" altLang="zh-CN" dirty="0"/>
              <a:t>种药品的基本信息，药品说明书、文献等药学资料共有</a:t>
            </a:r>
            <a:r>
              <a:rPr lang="en-US" altLang="zh-CN" dirty="0"/>
              <a:t>2456</a:t>
            </a:r>
            <a:r>
              <a:rPr lang="zh-CN" altLang="zh-CN" dirty="0" smtClean="0"/>
              <a:t>份</a:t>
            </a:r>
            <a:r>
              <a:rPr lang="zh-CN" altLang="en-US" dirty="0" smtClean="0"/>
              <a:t>，</a:t>
            </a:r>
            <a:r>
              <a:rPr lang="zh-CN" altLang="zh-CN" dirty="0" smtClean="0"/>
              <a:t>药品</a:t>
            </a:r>
            <a:r>
              <a:rPr lang="zh-CN" altLang="zh-CN" dirty="0"/>
              <a:t>图片</a:t>
            </a:r>
            <a:r>
              <a:rPr lang="en-US" altLang="zh-CN" dirty="0"/>
              <a:t>686</a:t>
            </a:r>
            <a:r>
              <a:rPr lang="zh-CN" altLang="zh-CN" dirty="0" smtClean="0"/>
              <a:t>张</a:t>
            </a:r>
            <a:endParaRPr lang="en-US" altLang="zh-CN" dirty="0" smtClean="0"/>
          </a:p>
          <a:p>
            <a:pPr marL="285750" indent="-285750">
              <a:buFont typeface="Wingdings" panose="05000000000000000000" pitchFamily="2" charset="2"/>
              <a:buChar char="Ø"/>
            </a:pPr>
            <a:r>
              <a:rPr lang="en-US" altLang="zh-CN" dirty="0"/>
              <a:t>13</a:t>
            </a:r>
            <a:r>
              <a:rPr lang="zh-CN" altLang="zh-CN" dirty="0"/>
              <a:t>种合理用药规则</a:t>
            </a:r>
            <a:r>
              <a:rPr lang="zh-CN" altLang="zh-CN" dirty="0" smtClean="0"/>
              <a:t>类型</a:t>
            </a:r>
            <a:r>
              <a:rPr lang="zh-CN" altLang="en-US" dirty="0" smtClean="0"/>
              <a:t>，</a:t>
            </a:r>
            <a:r>
              <a:rPr lang="en-US" altLang="zh-CN" dirty="0"/>
              <a:t>1217</a:t>
            </a:r>
            <a:r>
              <a:rPr lang="zh-CN" altLang="zh-CN" dirty="0"/>
              <a:t>条合理用药</a:t>
            </a:r>
            <a:r>
              <a:rPr lang="zh-CN" altLang="zh-CN" dirty="0" smtClean="0"/>
              <a:t>规则</a:t>
            </a:r>
            <a:endParaRPr lang="en-US" altLang="zh-CN" dirty="0" smtClean="0"/>
          </a:p>
          <a:p>
            <a:pPr marL="285750" indent="-285750">
              <a:buFont typeface="Wingdings" panose="05000000000000000000" pitchFamily="2" charset="2"/>
              <a:buChar char="Ø"/>
            </a:pPr>
            <a:r>
              <a:rPr lang="en-US" altLang="zh-CN" dirty="0"/>
              <a:t>151</a:t>
            </a:r>
            <a:r>
              <a:rPr lang="zh-CN" altLang="zh-CN" dirty="0"/>
              <a:t>种药品的</a:t>
            </a:r>
            <a:r>
              <a:rPr lang="en-US" altLang="zh-CN" dirty="0"/>
              <a:t>DDD</a:t>
            </a:r>
            <a:r>
              <a:rPr lang="zh-CN" altLang="zh-CN" dirty="0" smtClean="0"/>
              <a:t>值</a:t>
            </a:r>
            <a:r>
              <a:rPr lang="zh-CN" altLang="en-US" dirty="0" smtClean="0"/>
              <a:t>，</a:t>
            </a:r>
            <a:r>
              <a:rPr lang="en-US" altLang="zh-CN" dirty="0" smtClean="0"/>
              <a:t>300</a:t>
            </a:r>
            <a:r>
              <a:rPr lang="zh-CN" altLang="en-US" dirty="0"/>
              <a:t>个</a:t>
            </a:r>
            <a:r>
              <a:rPr lang="zh-CN" altLang="zh-CN" dirty="0" smtClean="0"/>
              <a:t>药物组</a:t>
            </a:r>
            <a:endParaRPr lang="en-US" altLang="zh-CN" dirty="0" smtClean="0"/>
          </a:p>
          <a:p>
            <a:pPr marL="285750" indent="-285750">
              <a:buFont typeface="Wingdings" panose="05000000000000000000" pitchFamily="2" charset="2"/>
              <a:buChar char="Ø"/>
            </a:pPr>
            <a:r>
              <a:rPr lang="en-US" altLang="zh-CN" dirty="0"/>
              <a:t>70</a:t>
            </a:r>
            <a:r>
              <a:rPr lang="zh-CN" altLang="zh-CN" dirty="0"/>
              <a:t>个感染相关的临床数据项，</a:t>
            </a:r>
            <a:r>
              <a:rPr lang="en-US" altLang="zh-CN" dirty="0"/>
              <a:t>7</a:t>
            </a:r>
            <a:r>
              <a:rPr lang="zh-CN" altLang="zh-CN" dirty="0"/>
              <a:t>个感染相关的临床问题定义。</a:t>
            </a:r>
          </a:p>
          <a:p>
            <a:pPr marL="285750" indent="-285750">
              <a:buFont typeface="Wingdings" panose="05000000000000000000" pitchFamily="2" charset="2"/>
              <a:buChar char="Ø"/>
            </a:pPr>
            <a:endParaRPr lang="en-US" altLang="zh-CN" dirty="0" smtClean="0"/>
          </a:p>
          <a:p>
            <a:pPr marL="285750" indent="-285750">
              <a:buFont typeface="Wingdings" panose="05000000000000000000" pitchFamily="2" charset="2"/>
              <a:buChar char="Ø"/>
            </a:pPr>
            <a:endParaRPr lang="zh-CN" altLang="en-US" dirty="0"/>
          </a:p>
        </p:txBody>
      </p:sp>
      <p:graphicFrame>
        <p:nvGraphicFramePr>
          <p:cNvPr id="21" name="图表 20"/>
          <p:cNvGraphicFramePr/>
          <p:nvPr>
            <p:extLst>
              <p:ext uri="{D42A27DB-BD31-4B8C-83A1-F6EECF244321}">
                <p14:modId xmlns:p14="http://schemas.microsoft.com/office/powerpoint/2010/main" val="2858577526"/>
              </p:ext>
            </p:extLst>
          </p:nvPr>
        </p:nvGraphicFramePr>
        <p:xfrm>
          <a:off x="3869690" y="3102746"/>
          <a:ext cx="5274310" cy="307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5601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系统评估</a:t>
            </a:r>
            <a:r>
              <a:rPr lang="en-US" altLang="zh-CN" dirty="0" smtClean="0"/>
              <a:t>-</a:t>
            </a:r>
            <a:r>
              <a:rPr lang="zh-CN" altLang="en-US" dirty="0" smtClean="0"/>
              <a:t>临床用药监控服务</a:t>
            </a:r>
            <a:endParaRPr lang="zh-CN" altLang="en-US" dirty="0"/>
          </a:p>
        </p:txBody>
      </p:sp>
      <p:sp>
        <p:nvSpPr>
          <p:cNvPr id="3" name="TextBox 2"/>
          <p:cNvSpPr txBox="1"/>
          <p:nvPr/>
        </p:nvSpPr>
        <p:spPr>
          <a:xfrm>
            <a:off x="827584" y="1844824"/>
            <a:ext cx="7920880" cy="923330"/>
          </a:xfrm>
          <a:prstGeom prst="rect">
            <a:avLst/>
          </a:prstGeom>
          <a:noFill/>
        </p:spPr>
        <p:txBody>
          <a:bodyPr wrap="square" rtlCol="0">
            <a:spAutoFit/>
          </a:bodyPr>
          <a:lstStyle/>
          <a:p>
            <a:r>
              <a:rPr lang="zh-CN" altLang="en-US" b="1" dirty="0" smtClean="0">
                <a:solidFill>
                  <a:srgbClr val="FF0000"/>
                </a:solidFill>
              </a:rPr>
              <a:t>设定：</a:t>
            </a:r>
            <a:r>
              <a:rPr lang="zh-CN" altLang="zh-CN" dirty="0"/>
              <a:t>如果某个用药警报未被临床医生采纳，那么相应的药疗医嘱不会被更改，再次利用相同的合理用药规则对医嘱进行回顾式分析，监控系统仍会发出相应的用药警报。</a:t>
            </a:r>
            <a:endParaRPr lang="zh-CN" altLang="en-US" dirty="0"/>
          </a:p>
        </p:txBody>
      </p:sp>
      <p:sp>
        <p:nvSpPr>
          <p:cNvPr id="5" name="TextBox 4"/>
          <p:cNvSpPr txBox="1"/>
          <p:nvPr/>
        </p:nvSpPr>
        <p:spPr>
          <a:xfrm>
            <a:off x="827584" y="1475492"/>
            <a:ext cx="1569660" cy="369332"/>
          </a:xfrm>
          <a:prstGeom prst="rect">
            <a:avLst/>
          </a:prstGeom>
          <a:noFill/>
        </p:spPr>
        <p:txBody>
          <a:bodyPr wrap="none" rtlCol="0">
            <a:spAutoFit/>
          </a:bodyPr>
          <a:lstStyle/>
          <a:p>
            <a:r>
              <a:rPr lang="zh-CN" altLang="en-US" b="1" dirty="0" smtClean="0"/>
              <a:t>回顾式分析：</a:t>
            </a:r>
            <a:endParaRPr lang="zh-CN" altLang="en-US" b="1" dirty="0"/>
          </a:p>
        </p:txBody>
      </p:sp>
      <p:sp>
        <p:nvSpPr>
          <p:cNvPr id="8" name="TextBox 7"/>
          <p:cNvSpPr txBox="1"/>
          <p:nvPr/>
        </p:nvSpPr>
        <p:spPr>
          <a:xfrm>
            <a:off x="827584" y="3083962"/>
            <a:ext cx="2613216" cy="1477328"/>
          </a:xfrm>
          <a:prstGeom prst="rect">
            <a:avLst/>
          </a:prstGeom>
          <a:noFill/>
        </p:spPr>
        <p:txBody>
          <a:bodyPr wrap="none" rtlCol="0">
            <a:spAutoFit/>
          </a:bodyPr>
          <a:lstStyle/>
          <a:p>
            <a:r>
              <a:rPr lang="zh-CN" altLang="en-US" dirty="0" smtClean="0">
                <a:solidFill>
                  <a:srgbClr val="FF0000"/>
                </a:solidFill>
              </a:rPr>
              <a:t>参数</a:t>
            </a:r>
            <a:endParaRPr lang="en-US" altLang="zh-CN" dirty="0" smtClean="0">
              <a:solidFill>
                <a:srgbClr val="FF0000"/>
              </a:solidFill>
            </a:endParaRPr>
          </a:p>
          <a:p>
            <a:r>
              <a:rPr lang="en-US" altLang="zh-CN" dirty="0" smtClean="0"/>
              <a:t>X</a:t>
            </a:r>
            <a:r>
              <a:rPr lang="zh-CN" altLang="en-US" dirty="0" smtClean="0"/>
              <a:t>：系统实际产生警报数</a:t>
            </a:r>
            <a:endParaRPr lang="en-US" altLang="zh-CN" dirty="0" smtClean="0"/>
          </a:p>
          <a:p>
            <a:r>
              <a:rPr lang="en-US" altLang="zh-CN" dirty="0" smtClean="0"/>
              <a:t>Y</a:t>
            </a:r>
            <a:r>
              <a:rPr lang="zh-CN" altLang="en-US" dirty="0" smtClean="0"/>
              <a:t>：回顾分析产生警报数</a:t>
            </a:r>
            <a:endParaRPr lang="en-US" altLang="zh-CN" dirty="0" smtClean="0"/>
          </a:p>
          <a:p>
            <a:r>
              <a:rPr lang="en-US" altLang="zh-CN" dirty="0" smtClean="0"/>
              <a:t>X-Y</a:t>
            </a:r>
            <a:r>
              <a:rPr lang="zh-CN" altLang="en-US" dirty="0" smtClean="0"/>
              <a:t>：医生采纳的警报数</a:t>
            </a:r>
            <a:endParaRPr lang="en-US" altLang="zh-CN" dirty="0" smtClean="0"/>
          </a:p>
          <a:p>
            <a:r>
              <a:rPr lang="zh-CN" altLang="en-US" dirty="0" smtClean="0"/>
              <a:t>整体接受率：</a:t>
            </a:r>
            <a:r>
              <a:rPr lang="en-US" altLang="zh-CN" dirty="0"/>
              <a:t>100%-Y/X</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45790010"/>
              </p:ext>
            </p:extLst>
          </p:nvPr>
        </p:nvGraphicFramePr>
        <p:xfrm>
          <a:off x="3635896" y="3645024"/>
          <a:ext cx="4536504" cy="594360"/>
        </p:xfrm>
        <a:graphic>
          <a:graphicData uri="http://schemas.openxmlformats.org/drawingml/2006/table">
            <a:tbl>
              <a:tblPr firstRow="1" bandRow="1">
                <a:tableStyleId>{5C22544A-7EE6-4342-B048-85BDC9FD1C3A}</a:tableStyleId>
              </a:tblPr>
              <a:tblGrid>
                <a:gridCol w="1296144"/>
                <a:gridCol w="792088"/>
                <a:gridCol w="720080"/>
                <a:gridCol w="1728192"/>
              </a:tblGrid>
              <a:tr h="276639">
                <a:tc>
                  <a:txBody>
                    <a:bodyPr/>
                    <a:lstStyle/>
                    <a:p>
                      <a:pPr algn="ctr"/>
                      <a:r>
                        <a:rPr lang="zh-CN" altLang="en-US" dirty="0" smtClean="0"/>
                        <a:t>分析医嘱数</a:t>
                      </a:r>
                      <a:endParaRPr lang="zh-CN" altLang="en-US" dirty="0"/>
                    </a:p>
                  </a:txBody>
                  <a:tcPr/>
                </a:tc>
                <a:tc>
                  <a:txBody>
                    <a:bodyPr/>
                    <a:lstStyle/>
                    <a:p>
                      <a:pPr algn="ctr"/>
                      <a:r>
                        <a:rPr lang="en-US" altLang="zh-CN" dirty="0" smtClean="0"/>
                        <a:t>X</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zh-CN" altLang="en-US" dirty="0" smtClean="0"/>
                        <a:t>接受率（</a:t>
                      </a:r>
                      <a:r>
                        <a:rPr lang="en-US" altLang="zh-CN" dirty="0" smtClean="0"/>
                        <a:t>%</a:t>
                      </a:r>
                      <a:r>
                        <a:rPr lang="zh-CN" altLang="en-US" dirty="0" smtClean="0"/>
                        <a:t>）</a:t>
                      </a:r>
                      <a:endParaRPr lang="zh-CN" altLang="en-US" dirty="0"/>
                    </a:p>
                  </a:txBody>
                  <a:tcPr/>
                </a:tc>
              </a:tr>
              <a:tr h="276639">
                <a:tc>
                  <a:txBody>
                    <a:bodyPr/>
                    <a:lstStyle/>
                    <a:p>
                      <a:r>
                        <a:rPr lang="en-US" altLang="zh-CN" sz="1350" kern="1200" dirty="0" smtClean="0">
                          <a:solidFill>
                            <a:schemeClr val="dk1"/>
                          </a:solidFill>
                          <a:effectLst/>
                          <a:latin typeface="+mn-lt"/>
                          <a:ea typeface="+mn-ea"/>
                          <a:cs typeface="+mn-cs"/>
                        </a:rPr>
                        <a:t>1,537,798</a:t>
                      </a:r>
                      <a:endParaRPr lang="zh-CN" altLang="en-US" dirty="0"/>
                    </a:p>
                  </a:txBody>
                  <a:tcPr/>
                </a:tc>
                <a:tc>
                  <a:txBody>
                    <a:bodyPr/>
                    <a:lstStyle/>
                    <a:p>
                      <a:r>
                        <a:rPr lang="en-US" altLang="zh-CN" sz="1350" kern="1200" dirty="0" smtClean="0">
                          <a:solidFill>
                            <a:schemeClr val="dk1"/>
                          </a:solidFill>
                          <a:effectLst/>
                          <a:latin typeface="+mn-lt"/>
                          <a:ea typeface="+mn-ea"/>
                          <a:cs typeface="+mn-cs"/>
                        </a:rPr>
                        <a:t>6231</a:t>
                      </a:r>
                      <a:endParaRPr lang="zh-CN" altLang="en-US" dirty="0"/>
                    </a:p>
                  </a:txBody>
                  <a:tcPr/>
                </a:tc>
                <a:tc>
                  <a:txBody>
                    <a:bodyPr/>
                    <a:lstStyle/>
                    <a:p>
                      <a:r>
                        <a:rPr lang="en-US" altLang="zh-CN" sz="1350" kern="1200" dirty="0" smtClean="0">
                          <a:solidFill>
                            <a:schemeClr val="dk1"/>
                          </a:solidFill>
                          <a:effectLst/>
                          <a:latin typeface="+mn-lt"/>
                          <a:ea typeface="+mn-ea"/>
                          <a:cs typeface="+mn-cs"/>
                        </a:rPr>
                        <a:t>799</a:t>
                      </a:r>
                      <a:endParaRPr lang="zh-CN" altLang="en-US" dirty="0"/>
                    </a:p>
                  </a:txBody>
                  <a:tcPr/>
                </a:tc>
                <a:tc>
                  <a:txBody>
                    <a:bodyPr/>
                    <a:lstStyle/>
                    <a:p>
                      <a:r>
                        <a:rPr lang="en-US" altLang="zh-CN" sz="1350" kern="1200" dirty="0" smtClean="0">
                          <a:solidFill>
                            <a:srgbClr val="FF0000"/>
                          </a:solidFill>
                          <a:effectLst/>
                          <a:latin typeface="+mn-lt"/>
                          <a:ea typeface="+mn-ea"/>
                          <a:cs typeface="+mn-cs"/>
                        </a:rPr>
                        <a:t>87.2</a:t>
                      </a:r>
                      <a:endParaRPr lang="zh-CN" altLang="en-US" dirty="0">
                        <a:solidFill>
                          <a:srgbClr val="FF0000"/>
                        </a:solidFill>
                      </a:endParaRPr>
                    </a:p>
                  </a:txBody>
                  <a:tcPr/>
                </a:tc>
              </a:tr>
            </a:tbl>
          </a:graphicData>
        </a:graphic>
      </p:graphicFrame>
    </p:spTree>
    <p:extLst>
      <p:ext uri="{BB962C8B-B14F-4D97-AF65-F5344CB8AC3E}">
        <p14:creationId xmlns:p14="http://schemas.microsoft.com/office/powerpoint/2010/main" val="3330560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主要工作和意义</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系统评估</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en-US" altLang="zh-CN" sz="2400" b="1" i="1" u="sng" dirty="0">
                <a:solidFill>
                  <a:srgbClr val="C00000"/>
                </a:solidFill>
              </a:rPr>
              <a:t> </a:t>
            </a:r>
            <a:r>
              <a:rPr lang="zh-CN" altLang="en-US" sz="2400" b="1" i="1" u="sng" dirty="0">
                <a:solidFill>
                  <a:srgbClr val="C00000"/>
                </a:solidFill>
              </a:rPr>
              <a:t>总结与展望</a:t>
            </a:r>
            <a:endParaRPr lang="en-US" altLang="zh-CN" sz="2400" b="1" i="1" u="sng" dirty="0">
              <a:solidFill>
                <a:srgbClr val="C00000"/>
              </a:solidFill>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总结</a:t>
            </a:r>
            <a:endParaRPr lang="zh-CN" altLang="en-US" dirty="0"/>
          </a:p>
        </p:txBody>
      </p:sp>
      <p:grpSp>
        <p:nvGrpSpPr>
          <p:cNvPr id="3" name="Group 51"/>
          <p:cNvGrpSpPr>
            <a:grpSpLocks/>
          </p:cNvGrpSpPr>
          <p:nvPr/>
        </p:nvGrpSpPr>
        <p:grpSpPr bwMode="auto">
          <a:xfrm>
            <a:off x="1190594" y="2611166"/>
            <a:ext cx="3685070" cy="584263"/>
            <a:chOff x="1296" y="1824"/>
            <a:chExt cx="2976" cy="432"/>
          </a:xfrm>
        </p:grpSpPr>
        <p:sp>
          <p:nvSpPr>
            <p:cNvPr id="4"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5"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dirty="0"/>
            </a:p>
          </p:txBody>
        </p:sp>
        <p:sp>
          <p:nvSpPr>
            <p:cNvPr id="6" name="Text Box 54"/>
            <p:cNvSpPr txBox="1">
              <a:spLocks noChangeArrowheads="1"/>
            </p:cNvSpPr>
            <p:nvPr/>
          </p:nvSpPr>
          <p:spPr bwMode="gray">
            <a:xfrm>
              <a:off x="1680" y="1934"/>
              <a:ext cx="2160"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药学知识库的构建</a:t>
              </a:r>
              <a:endParaRPr lang="en-US" altLang="zh-CN" b="1" dirty="0">
                <a:solidFill>
                  <a:srgbClr val="000000"/>
                </a:solidFill>
                <a:ea typeface="宋体" charset="-122"/>
              </a:endParaRPr>
            </a:p>
          </p:txBody>
        </p:sp>
        <p:sp>
          <p:nvSpPr>
            <p:cNvPr id="7" name="Text Box 55"/>
            <p:cNvSpPr txBox="1">
              <a:spLocks noChangeArrowheads="1"/>
            </p:cNvSpPr>
            <p:nvPr/>
          </p:nvSpPr>
          <p:spPr bwMode="gray">
            <a:xfrm>
              <a:off x="1366" y="1886"/>
              <a:ext cx="2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2</a:t>
              </a:r>
            </a:p>
          </p:txBody>
        </p:sp>
      </p:grpSp>
      <p:sp>
        <p:nvSpPr>
          <p:cNvPr id="8" name="TextBox 7"/>
          <p:cNvSpPr txBox="1"/>
          <p:nvPr/>
        </p:nvSpPr>
        <p:spPr>
          <a:xfrm>
            <a:off x="1605517" y="1833399"/>
            <a:ext cx="2319866" cy="646331"/>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smtClean="0"/>
              <a:t>知识的组织和管理</a:t>
            </a:r>
            <a:endParaRPr lang="en-US" altLang="zh-CN" dirty="0" smtClean="0"/>
          </a:p>
          <a:p>
            <a:pPr marL="285750" indent="-285750">
              <a:buFont typeface="Wingdings" panose="05000000000000000000" pitchFamily="2" charset="2"/>
              <a:buChar char="Ø"/>
            </a:pPr>
            <a:r>
              <a:rPr lang="zh-CN" altLang="en-US" dirty="0" smtClean="0"/>
              <a:t>药学服务的交互</a:t>
            </a:r>
            <a:endParaRPr lang="zh-CN" altLang="en-US" dirty="0"/>
          </a:p>
        </p:txBody>
      </p:sp>
      <p:grpSp>
        <p:nvGrpSpPr>
          <p:cNvPr id="9" name="Group 51"/>
          <p:cNvGrpSpPr>
            <a:grpSpLocks/>
          </p:cNvGrpSpPr>
          <p:nvPr/>
        </p:nvGrpSpPr>
        <p:grpSpPr bwMode="auto">
          <a:xfrm>
            <a:off x="1190594" y="1190696"/>
            <a:ext cx="3685070" cy="584263"/>
            <a:chOff x="1296" y="1824"/>
            <a:chExt cx="2976" cy="432"/>
          </a:xfrm>
        </p:grpSpPr>
        <p:sp>
          <p:nvSpPr>
            <p:cNvPr id="10"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11"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12" name="Text Box 54"/>
            <p:cNvSpPr txBox="1">
              <a:spLocks noChangeArrowheads="1"/>
            </p:cNvSpPr>
            <p:nvPr/>
          </p:nvSpPr>
          <p:spPr bwMode="gray">
            <a:xfrm>
              <a:off x="1680" y="1934"/>
              <a:ext cx="2160"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a:solidFill>
                    <a:srgbClr val="000000"/>
                  </a:solidFill>
                  <a:ea typeface="宋体" charset="-122"/>
                </a:rPr>
                <a:t>系统</a:t>
              </a:r>
              <a:r>
                <a:rPr lang="zh-CN" altLang="en-US" b="1" dirty="0" smtClean="0">
                  <a:solidFill>
                    <a:srgbClr val="000000"/>
                  </a:solidFill>
                  <a:ea typeface="宋体" charset="-122"/>
                </a:rPr>
                <a:t>框架研究</a:t>
              </a:r>
              <a:endParaRPr lang="en-US" altLang="zh-CN" b="1" dirty="0">
                <a:solidFill>
                  <a:srgbClr val="000000"/>
                </a:solidFill>
                <a:ea typeface="宋体" charset="-122"/>
              </a:endParaRPr>
            </a:p>
          </p:txBody>
        </p:sp>
        <p:sp>
          <p:nvSpPr>
            <p:cNvPr id="13" name="Text Box 55"/>
            <p:cNvSpPr txBox="1">
              <a:spLocks noChangeArrowheads="1"/>
            </p:cNvSpPr>
            <p:nvPr/>
          </p:nvSpPr>
          <p:spPr bwMode="gray">
            <a:xfrm>
              <a:off x="1392"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1</a:t>
              </a:r>
            </a:p>
          </p:txBody>
        </p:sp>
      </p:grpSp>
      <p:sp>
        <p:nvSpPr>
          <p:cNvPr id="14" name="TextBox 13"/>
          <p:cNvSpPr txBox="1"/>
          <p:nvPr/>
        </p:nvSpPr>
        <p:spPr>
          <a:xfrm>
            <a:off x="1666087" y="3350751"/>
            <a:ext cx="2319866" cy="923330"/>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smtClean="0"/>
              <a:t>药品的基本信息</a:t>
            </a:r>
            <a:endParaRPr lang="en-US" altLang="zh-CN" dirty="0" smtClean="0"/>
          </a:p>
          <a:p>
            <a:pPr marL="285750" indent="-285750">
              <a:buFont typeface="Wingdings" panose="05000000000000000000" pitchFamily="2" charset="2"/>
              <a:buChar char="Ø"/>
            </a:pPr>
            <a:r>
              <a:rPr lang="zh-CN" altLang="en-US" dirty="0" smtClean="0"/>
              <a:t>药品的统计信息</a:t>
            </a:r>
            <a:endParaRPr lang="en-US" altLang="zh-CN" dirty="0" smtClean="0"/>
          </a:p>
          <a:p>
            <a:pPr marL="285750" indent="-285750">
              <a:buFont typeface="Wingdings" panose="05000000000000000000" pitchFamily="2" charset="2"/>
              <a:buChar char="Ø"/>
            </a:pPr>
            <a:r>
              <a:rPr lang="zh-CN" altLang="en-US" dirty="0" smtClean="0"/>
              <a:t>医院感染监控知识</a:t>
            </a:r>
            <a:endParaRPr lang="zh-CN" altLang="en-US" dirty="0"/>
          </a:p>
        </p:txBody>
      </p:sp>
      <p:grpSp>
        <p:nvGrpSpPr>
          <p:cNvPr id="15" name="Group 51"/>
          <p:cNvGrpSpPr>
            <a:grpSpLocks/>
          </p:cNvGrpSpPr>
          <p:nvPr/>
        </p:nvGrpSpPr>
        <p:grpSpPr bwMode="auto">
          <a:xfrm>
            <a:off x="1225187" y="4320578"/>
            <a:ext cx="3685070" cy="584263"/>
            <a:chOff x="1296" y="1824"/>
            <a:chExt cx="2976" cy="432"/>
          </a:xfrm>
        </p:grpSpPr>
        <p:sp>
          <p:nvSpPr>
            <p:cNvPr id="16"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17"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dirty="0"/>
            </a:p>
          </p:txBody>
        </p:sp>
        <p:sp>
          <p:nvSpPr>
            <p:cNvPr id="18" name="Text Box 54"/>
            <p:cNvSpPr txBox="1">
              <a:spLocks noChangeArrowheads="1"/>
            </p:cNvSpPr>
            <p:nvPr/>
          </p:nvSpPr>
          <p:spPr bwMode="gray">
            <a:xfrm>
              <a:off x="1680" y="1934"/>
              <a:ext cx="2160"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临床用药监控服务</a:t>
              </a:r>
              <a:endParaRPr lang="en-US" altLang="zh-CN" b="1" dirty="0">
                <a:solidFill>
                  <a:srgbClr val="000000"/>
                </a:solidFill>
                <a:ea typeface="宋体" charset="-122"/>
              </a:endParaRPr>
            </a:p>
          </p:txBody>
        </p:sp>
        <p:sp>
          <p:nvSpPr>
            <p:cNvPr id="19" name="Text Box 55"/>
            <p:cNvSpPr txBox="1">
              <a:spLocks noChangeArrowheads="1"/>
            </p:cNvSpPr>
            <p:nvPr/>
          </p:nvSpPr>
          <p:spPr bwMode="gray">
            <a:xfrm>
              <a:off x="1366" y="1886"/>
              <a:ext cx="27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3</a:t>
              </a:r>
            </a:p>
          </p:txBody>
        </p:sp>
      </p:grpSp>
      <p:sp>
        <p:nvSpPr>
          <p:cNvPr id="20" name="TextBox 19"/>
          <p:cNvSpPr txBox="1"/>
          <p:nvPr/>
        </p:nvSpPr>
        <p:spPr>
          <a:xfrm>
            <a:off x="1760117" y="5085182"/>
            <a:ext cx="1858201" cy="1200329"/>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smtClean="0"/>
              <a:t>常规用药监控</a:t>
            </a:r>
            <a:endParaRPr lang="en-US" altLang="zh-CN" dirty="0" smtClean="0"/>
          </a:p>
          <a:p>
            <a:pPr marL="285750" indent="-285750">
              <a:buFont typeface="Wingdings" panose="05000000000000000000" pitchFamily="2" charset="2"/>
              <a:buChar char="Ø"/>
            </a:pPr>
            <a:r>
              <a:rPr lang="zh-CN" altLang="en-US" dirty="0" smtClean="0"/>
              <a:t>合理用药支持</a:t>
            </a:r>
            <a:endParaRPr lang="en-US" altLang="zh-CN" dirty="0" smtClean="0"/>
          </a:p>
          <a:p>
            <a:pPr marL="285750" indent="-285750">
              <a:buFont typeface="Wingdings" panose="05000000000000000000" pitchFamily="2" charset="2"/>
              <a:buChar char="Ø"/>
            </a:pPr>
            <a:r>
              <a:rPr lang="zh-CN" altLang="en-US" dirty="0" smtClean="0"/>
              <a:t>药物使用统计</a:t>
            </a:r>
            <a:endParaRPr lang="en-US" altLang="zh-CN" dirty="0" smtClean="0"/>
          </a:p>
          <a:p>
            <a:pPr marL="285750" indent="-285750">
              <a:buFont typeface="Wingdings" panose="05000000000000000000" pitchFamily="2" charset="2"/>
              <a:buChar char="Ø"/>
            </a:pPr>
            <a:r>
              <a:rPr lang="zh-CN" altLang="en-US" dirty="0" smtClean="0"/>
              <a:t>医院感染监控</a:t>
            </a:r>
            <a:endParaRPr lang="zh-CN" altLang="en-US" dirty="0"/>
          </a:p>
        </p:txBody>
      </p:sp>
    </p:spTree>
    <p:extLst>
      <p:ext uri="{BB962C8B-B14F-4D97-AF65-F5344CB8AC3E}">
        <p14:creationId xmlns:p14="http://schemas.microsoft.com/office/powerpoint/2010/main" val="3656206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展望</a:t>
            </a:r>
            <a:endParaRPr lang="zh-CN" altLang="en-US" dirty="0"/>
          </a:p>
        </p:txBody>
      </p:sp>
      <p:grpSp>
        <p:nvGrpSpPr>
          <p:cNvPr id="3" name="Group 51"/>
          <p:cNvGrpSpPr>
            <a:grpSpLocks/>
          </p:cNvGrpSpPr>
          <p:nvPr/>
        </p:nvGrpSpPr>
        <p:grpSpPr bwMode="auto">
          <a:xfrm>
            <a:off x="2128929" y="1238092"/>
            <a:ext cx="4526102" cy="734701"/>
            <a:chOff x="1296" y="1824"/>
            <a:chExt cx="2976" cy="432"/>
          </a:xfrm>
        </p:grpSpPr>
        <p:sp>
          <p:nvSpPr>
            <p:cNvPr id="4"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5"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6" name="Text Box 54"/>
            <p:cNvSpPr txBox="1">
              <a:spLocks noChangeArrowheads="1"/>
            </p:cNvSpPr>
            <p:nvPr/>
          </p:nvSpPr>
          <p:spPr bwMode="gray">
            <a:xfrm>
              <a:off x="1680" y="1934"/>
              <a:ext cx="2160"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知识库中的药学知识扩充</a:t>
              </a:r>
              <a:endParaRPr lang="en-US" altLang="zh-CN" b="1" dirty="0">
                <a:solidFill>
                  <a:srgbClr val="000000"/>
                </a:solidFill>
                <a:ea typeface="宋体" charset="-122"/>
              </a:endParaRPr>
            </a:p>
          </p:txBody>
        </p:sp>
        <p:sp>
          <p:nvSpPr>
            <p:cNvPr id="7" name="Text Box 55"/>
            <p:cNvSpPr txBox="1">
              <a:spLocks noChangeArrowheads="1"/>
            </p:cNvSpPr>
            <p:nvPr/>
          </p:nvSpPr>
          <p:spPr bwMode="gray">
            <a:xfrm>
              <a:off x="1392"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1</a:t>
              </a:r>
            </a:p>
          </p:txBody>
        </p:sp>
      </p:grpSp>
      <p:grpSp>
        <p:nvGrpSpPr>
          <p:cNvPr id="8" name="Group 51"/>
          <p:cNvGrpSpPr>
            <a:grpSpLocks/>
          </p:cNvGrpSpPr>
          <p:nvPr/>
        </p:nvGrpSpPr>
        <p:grpSpPr bwMode="auto">
          <a:xfrm>
            <a:off x="2128929" y="2141537"/>
            <a:ext cx="4526102" cy="734701"/>
            <a:chOff x="1296" y="1824"/>
            <a:chExt cx="2976" cy="432"/>
          </a:xfrm>
        </p:grpSpPr>
        <p:sp>
          <p:nvSpPr>
            <p:cNvPr id="9"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10"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11" name="Text Box 54"/>
            <p:cNvSpPr txBox="1">
              <a:spLocks noChangeArrowheads="1"/>
            </p:cNvSpPr>
            <p:nvPr/>
          </p:nvSpPr>
          <p:spPr bwMode="gray">
            <a:xfrm>
              <a:off x="1680" y="1934"/>
              <a:ext cx="216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提高临床药学服务的时效性</a:t>
              </a:r>
              <a:endParaRPr lang="en-US" altLang="zh-CN" b="1" dirty="0">
                <a:solidFill>
                  <a:srgbClr val="000000"/>
                </a:solidFill>
                <a:ea typeface="宋体" charset="-122"/>
              </a:endParaRPr>
            </a:p>
          </p:txBody>
        </p:sp>
        <p:sp>
          <p:nvSpPr>
            <p:cNvPr id="12" name="Text Box 55"/>
            <p:cNvSpPr txBox="1">
              <a:spLocks noChangeArrowheads="1"/>
            </p:cNvSpPr>
            <p:nvPr/>
          </p:nvSpPr>
          <p:spPr bwMode="gray">
            <a:xfrm>
              <a:off x="1392" y="1886"/>
              <a:ext cx="22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2</a:t>
              </a:r>
            </a:p>
          </p:txBody>
        </p:sp>
      </p:grpSp>
      <p:grpSp>
        <p:nvGrpSpPr>
          <p:cNvPr id="13" name="Group 51"/>
          <p:cNvGrpSpPr>
            <a:grpSpLocks/>
          </p:cNvGrpSpPr>
          <p:nvPr/>
        </p:nvGrpSpPr>
        <p:grpSpPr bwMode="auto">
          <a:xfrm>
            <a:off x="2128929" y="3955077"/>
            <a:ext cx="4526102" cy="734701"/>
            <a:chOff x="1296" y="1824"/>
            <a:chExt cx="2976" cy="432"/>
          </a:xfrm>
        </p:grpSpPr>
        <p:sp>
          <p:nvSpPr>
            <p:cNvPr id="14"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15"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16" name="Text Box 54"/>
            <p:cNvSpPr txBox="1">
              <a:spLocks noChangeArrowheads="1"/>
            </p:cNvSpPr>
            <p:nvPr/>
          </p:nvSpPr>
          <p:spPr bwMode="gray">
            <a:xfrm>
              <a:off x="1680" y="1934"/>
              <a:ext cx="216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完善围术期的抗生素使用监控</a:t>
              </a:r>
              <a:endParaRPr lang="en-US" altLang="zh-CN" b="1" dirty="0">
                <a:solidFill>
                  <a:srgbClr val="000000"/>
                </a:solidFill>
                <a:ea typeface="宋体" charset="-122"/>
              </a:endParaRPr>
            </a:p>
          </p:txBody>
        </p:sp>
        <p:sp>
          <p:nvSpPr>
            <p:cNvPr id="17" name="Text Box 55"/>
            <p:cNvSpPr txBox="1">
              <a:spLocks noChangeArrowheads="1"/>
            </p:cNvSpPr>
            <p:nvPr/>
          </p:nvSpPr>
          <p:spPr bwMode="gray">
            <a:xfrm>
              <a:off x="1392" y="1886"/>
              <a:ext cx="22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4</a:t>
              </a:r>
            </a:p>
          </p:txBody>
        </p:sp>
      </p:grpSp>
      <p:grpSp>
        <p:nvGrpSpPr>
          <p:cNvPr id="18" name="Group 51"/>
          <p:cNvGrpSpPr>
            <a:grpSpLocks/>
          </p:cNvGrpSpPr>
          <p:nvPr/>
        </p:nvGrpSpPr>
        <p:grpSpPr bwMode="auto">
          <a:xfrm>
            <a:off x="2128929" y="4853907"/>
            <a:ext cx="4526102" cy="734701"/>
            <a:chOff x="1296" y="1824"/>
            <a:chExt cx="2976" cy="432"/>
          </a:xfrm>
        </p:grpSpPr>
        <p:sp>
          <p:nvSpPr>
            <p:cNvPr id="19"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20"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21" name="Text Box 54"/>
            <p:cNvSpPr txBox="1">
              <a:spLocks noChangeArrowheads="1"/>
            </p:cNvSpPr>
            <p:nvPr/>
          </p:nvSpPr>
          <p:spPr bwMode="gray">
            <a:xfrm>
              <a:off x="1680" y="1934"/>
              <a:ext cx="2453"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b="1" dirty="0">
                  <a:solidFill>
                    <a:srgbClr val="000000"/>
                  </a:solidFill>
                  <a:ea typeface="宋体" charset="-122"/>
                </a:rPr>
                <a:t>临床</a:t>
              </a:r>
              <a:r>
                <a:rPr lang="zh-CN" altLang="en-US" b="1" dirty="0" smtClean="0">
                  <a:solidFill>
                    <a:srgbClr val="000000"/>
                  </a:solidFill>
                  <a:ea typeface="宋体" charset="-122"/>
                </a:rPr>
                <a:t>诊断与病理诊断结合推理院感</a:t>
              </a:r>
              <a:endParaRPr lang="en-US" altLang="zh-CN" b="1" dirty="0">
                <a:solidFill>
                  <a:srgbClr val="000000"/>
                </a:solidFill>
                <a:ea typeface="宋体" charset="-122"/>
              </a:endParaRPr>
            </a:p>
          </p:txBody>
        </p:sp>
        <p:sp>
          <p:nvSpPr>
            <p:cNvPr id="22" name="Text Box 55"/>
            <p:cNvSpPr txBox="1">
              <a:spLocks noChangeArrowheads="1"/>
            </p:cNvSpPr>
            <p:nvPr/>
          </p:nvSpPr>
          <p:spPr bwMode="gray">
            <a:xfrm>
              <a:off x="1392" y="1886"/>
              <a:ext cx="22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5</a:t>
              </a:r>
            </a:p>
          </p:txBody>
        </p:sp>
      </p:grpSp>
      <p:grpSp>
        <p:nvGrpSpPr>
          <p:cNvPr id="23" name="Group 51"/>
          <p:cNvGrpSpPr>
            <a:grpSpLocks/>
          </p:cNvGrpSpPr>
          <p:nvPr/>
        </p:nvGrpSpPr>
        <p:grpSpPr bwMode="auto">
          <a:xfrm>
            <a:off x="2128929" y="3078621"/>
            <a:ext cx="4526102" cy="734701"/>
            <a:chOff x="1296" y="1824"/>
            <a:chExt cx="2976" cy="432"/>
          </a:xfrm>
        </p:grpSpPr>
        <p:sp>
          <p:nvSpPr>
            <p:cNvPr id="24" name="AutoShape 52"/>
            <p:cNvSpPr>
              <a:spLocks noChangeArrowheads="1"/>
            </p:cNvSpPr>
            <p:nvPr/>
          </p:nvSpPr>
          <p:spPr bwMode="gray">
            <a:xfrm>
              <a:off x="1536" y="1899"/>
              <a:ext cx="2736" cy="288"/>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a:endParaRPr lang="zh-CN" altLang="en-US"/>
            </a:p>
          </p:txBody>
        </p:sp>
        <p:sp>
          <p:nvSpPr>
            <p:cNvPr id="25" name="AutoShape 53"/>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extLst>
              <a:ext uri="{AF507438-7753-43E0-B8FC-AC1667EBCBE1}">
                <a14:hiddenEffects xmlns:a14="http://schemas.microsoft.com/office/drawing/2010/main">
                  <a:effectLst>
                    <a:outerShdw dist="63500" dir="2212194" algn="ctr" rotWithShape="0">
                      <a:srgbClr val="333333">
                        <a:alpha val="50000"/>
                      </a:srgbClr>
                    </a:outerShdw>
                  </a:effectLst>
                </a14:hiddenEffects>
              </a:ext>
            </a:extLst>
          </p:spPr>
          <p:txBody>
            <a:bodyPr wrap="none" anchor="ctr"/>
            <a:lstStyle/>
            <a:p>
              <a:pPr algn="ctr"/>
              <a:endParaRPr lang="zh-CN" altLang="en-US"/>
            </a:p>
          </p:txBody>
        </p:sp>
        <p:sp>
          <p:nvSpPr>
            <p:cNvPr id="26" name="Text Box 54"/>
            <p:cNvSpPr txBox="1">
              <a:spLocks noChangeArrowheads="1"/>
            </p:cNvSpPr>
            <p:nvPr/>
          </p:nvSpPr>
          <p:spPr bwMode="gray">
            <a:xfrm>
              <a:off x="1680" y="1934"/>
              <a:ext cx="216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b="1" dirty="0" smtClean="0">
                  <a:solidFill>
                    <a:srgbClr val="000000"/>
                  </a:solidFill>
                  <a:ea typeface="宋体" charset="-122"/>
                </a:rPr>
                <a:t>扩大药物使用统计范围</a:t>
              </a:r>
              <a:endParaRPr lang="en-US" altLang="zh-CN" b="1" dirty="0">
                <a:solidFill>
                  <a:srgbClr val="000000"/>
                </a:solidFill>
                <a:ea typeface="宋体" charset="-122"/>
              </a:endParaRPr>
            </a:p>
          </p:txBody>
        </p:sp>
        <p:sp>
          <p:nvSpPr>
            <p:cNvPr id="27" name="Text Box 55"/>
            <p:cNvSpPr txBox="1">
              <a:spLocks noChangeArrowheads="1"/>
            </p:cNvSpPr>
            <p:nvPr/>
          </p:nvSpPr>
          <p:spPr bwMode="gray">
            <a:xfrm>
              <a:off x="1392" y="1886"/>
              <a:ext cx="224"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3</a:t>
              </a:r>
            </a:p>
          </p:txBody>
        </p:sp>
      </p:grpSp>
    </p:spTree>
    <p:extLst>
      <p:ext uri="{BB962C8B-B14F-4D97-AF65-F5344CB8AC3E}">
        <p14:creationId xmlns:p14="http://schemas.microsoft.com/office/powerpoint/2010/main" val="3656206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endParaRPr lang="zh-CN" altLang="en-US" dirty="0"/>
          </a:p>
        </p:txBody>
      </p:sp>
      <p:sp>
        <p:nvSpPr>
          <p:cNvPr id="3" name="TextBox 2"/>
          <p:cNvSpPr txBox="1"/>
          <p:nvPr/>
        </p:nvSpPr>
        <p:spPr>
          <a:xfrm>
            <a:off x="3826406" y="2432873"/>
            <a:ext cx="1415772" cy="830997"/>
          </a:xfrm>
          <a:prstGeom prst="rect">
            <a:avLst/>
          </a:prstGeom>
          <a:noFill/>
        </p:spPr>
        <p:txBody>
          <a:bodyPr wrap="none" rtlCol="0">
            <a:spAutoFit/>
          </a:bodyPr>
          <a:lstStyle/>
          <a:p>
            <a:r>
              <a:rPr lang="zh-CN" altLang="en-US" sz="4800" b="1" dirty="0" smtClean="0"/>
              <a:t>谢谢</a:t>
            </a:r>
            <a:endParaRPr lang="zh-CN" altLang="en-US" sz="4800" b="1" dirty="0"/>
          </a:p>
        </p:txBody>
      </p:sp>
    </p:spTree>
    <p:extLst>
      <p:ext uri="{BB962C8B-B14F-4D97-AF65-F5344CB8AC3E}">
        <p14:creationId xmlns:p14="http://schemas.microsoft.com/office/powerpoint/2010/main" val="3656206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研究现状</a:t>
            </a:r>
            <a:endParaRPr lang="zh-CN" altLang="en-US" dirty="0"/>
          </a:p>
        </p:txBody>
      </p:sp>
      <p:sp>
        <p:nvSpPr>
          <p:cNvPr id="6" name="TextBox 5"/>
          <p:cNvSpPr txBox="1"/>
          <p:nvPr/>
        </p:nvSpPr>
        <p:spPr>
          <a:xfrm>
            <a:off x="973239" y="1448323"/>
            <a:ext cx="5032147" cy="369332"/>
          </a:xfrm>
          <a:prstGeom prst="rect">
            <a:avLst/>
          </a:prstGeom>
          <a:noFill/>
        </p:spPr>
        <p:txBody>
          <a:bodyPr wrap="none" rtlCol="0">
            <a:spAutoFit/>
          </a:bodyPr>
          <a:lstStyle/>
          <a:p>
            <a:r>
              <a:rPr lang="zh-CN" altLang="en-US" dirty="0" smtClean="0">
                <a:solidFill>
                  <a:prstClr val="black"/>
                </a:solidFill>
              </a:rPr>
              <a:t>具备合理用药支持功能的计算机医嘱录入系统。</a:t>
            </a:r>
            <a:endParaRPr lang="zh-CN" altLang="en-US" dirty="0">
              <a:solidFill>
                <a:prstClr val="black"/>
              </a:solidFill>
            </a:endParaRPr>
          </a:p>
        </p:txBody>
      </p:sp>
      <p:sp>
        <p:nvSpPr>
          <p:cNvPr id="14" name="TextBox 13"/>
          <p:cNvSpPr txBox="1"/>
          <p:nvPr/>
        </p:nvSpPr>
        <p:spPr>
          <a:xfrm>
            <a:off x="973239" y="3034948"/>
            <a:ext cx="1942578" cy="1477328"/>
          </a:xfrm>
          <a:prstGeom prst="rect">
            <a:avLst/>
          </a:prstGeom>
          <a:noFill/>
        </p:spPr>
        <p:txBody>
          <a:bodyPr wrap="square" rtlCol="0">
            <a:spAutoFit/>
          </a:bodyPr>
          <a:lstStyle/>
          <a:p>
            <a:pPr algn="ctr"/>
            <a:r>
              <a:rPr lang="zh-CN" altLang="en-US" b="1" dirty="0" smtClean="0">
                <a:solidFill>
                  <a:srgbClr val="FF0000"/>
                </a:solidFill>
              </a:rPr>
              <a:t>不足</a:t>
            </a:r>
            <a:endParaRPr lang="en-US" altLang="zh-CN" b="1" dirty="0" smtClean="0">
              <a:solidFill>
                <a:srgbClr val="FF0000"/>
              </a:solidFill>
            </a:endParaRPr>
          </a:p>
          <a:p>
            <a:r>
              <a:rPr lang="zh-CN" altLang="en-US" dirty="0" smtClean="0">
                <a:solidFill>
                  <a:prstClr val="black"/>
                </a:solidFill>
              </a:rPr>
              <a:t>容易产生提醒疲劳问题，不能很好地适应本地医疗机构。</a:t>
            </a:r>
            <a:endParaRPr lang="zh-CN" altLang="en-US" dirty="0">
              <a:solidFill>
                <a:prstClr val="black"/>
              </a:solidFill>
            </a:endParaRPr>
          </a:p>
        </p:txBody>
      </p:sp>
      <p:sp>
        <p:nvSpPr>
          <p:cNvPr id="15" name="矩形 14"/>
          <p:cNvSpPr/>
          <p:nvPr/>
        </p:nvSpPr>
        <p:spPr>
          <a:xfrm>
            <a:off x="973239" y="3034948"/>
            <a:ext cx="1726553" cy="1754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7" y="1916832"/>
            <a:ext cx="6085715" cy="4219048"/>
          </a:xfrm>
          <a:prstGeom prst="rect">
            <a:avLst/>
          </a:prstGeom>
        </p:spPr>
      </p:pic>
    </p:spTree>
    <p:extLst>
      <p:ext uri="{BB962C8B-B14F-4D97-AF65-F5344CB8AC3E}">
        <p14:creationId xmlns:p14="http://schemas.microsoft.com/office/powerpoint/2010/main" val="1597672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研究现状</a:t>
            </a:r>
            <a:endParaRPr lang="zh-CN" altLang="en-US" dirty="0"/>
          </a:p>
        </p:txBody>
      </p:sp>
      <p:pic>
        <p:nvPicPr>
          <p:cNvPr id="10" name="Picture 2" descr="E:\网站小图标\医生小图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181232"/>
            <a:ext cx="1511812" cy="15118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24565" y="2834325"/>
            <a:ext cx="864096" cy="461665"/>
          </a:xfrm>
          <a:prstGeom prst="rect">
            <a:avLst/>
          </a:prstGeom>
          <a:noFill/>
        </p:spPr>
        <p:txBody>
          <a:bodyPr wrap="square" rtlCol="0">
            <a:spAutoFit/>
          </a:bodyPr>
          <a:lstStyle/>
          <a:p>
            <a:r>
              <a:rPr lang="zh-CN" altLang="en-US" sz="2400" b="1" dirty="0" smtClean="0"/>
              <a:t>面临</a:t>
            </a:r>
            <a:endParaRPr lang="zh-CN" altLang="en-US" sz="2400" b="1" dirty="0"/>
          </a:p>
        </p:txBody>
      </p:sp>
      <p:sp>
        <p:nvSpPr>
          <p:cNvPr id="13" name="右箭头 12"/>
          <p:cNvSpPr/>
          <p:nvPr/>
        </p:nvSpPr>
        <p:spPr>
          <a:xfrm rot="19409672">
            <a:off x="2994748" y="2516908"/>
            <a:ext cx="675365" cy="2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725574">
            <a:off x="2994747" y="3247526"/>
            <a:ext cx="675365" cy="24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1" y="3284109"/>
            <a:ext cx="4180953" cy="2304762"/>
          </a:xfrm>
          <a:prstGeom prst="rect">
            <a:avLst/>
          </a:prstGeom>
        </p:spPr>
      </p:pic>
      <p:sp>
        <p:nvSpPr>
          <p:cNvPr id="16" name="TextBox 15"/>
          <p:cNvSpPr txBox="1"/>
          <p:nvPr/>
        </p:nvSpPr>
        <p:spPr>
          <a:xfrm>
            <a:off x="5330180" y="5836622"/>
            <a:ext cx="1800493" cy="369332"/>
          </a:xfrm>
          <a:prstGeom prst="rect">
            <a:avLst/>
          </a:prstGeom>
          <a:noFill/>
        </p:spPr>
        <p:txBody>
          <a:bodyPr wrap="none" rtlCol="0">
            <a:spAutoFit/>
          </a:bodyPr>
          <a:lstStyle/>
          <a:p>
            <a:r>
              <a:rPr lang="zh-CN" altLang="en-US" b="1" dirty="0" smtClean="0"/>
              <a:t>信息化临床环境</a:t>
            </a:r>
            <a:endParaRPr lang="zh-CN" altLang="en-US" b="1" dirty="0"/>
          </a:p>
        </p:txBody>
      </p:sp>
      <p:sp>
        <p:nvSpPr>
          <p:cNvPr id="17" name="TextBox 16"/>
          <p:cNvSpPr txBox="1"/>
          <p:nvPr/>
        </p:nvSpPr>
        <p:spPr>
          <a:xfrm>
            <a:off x="5330180" y="2652337"/>
            <a:ext cx="1800493" cy="369332"/>
          </a:xfrm>
          <a:prstGeom prst="rect">
            <a:avLst/>
          </a:prstGeom>
          <a:noFill/>
        </p:spPr>
        <p:txBody>
          <a:bodyPr wrap="none" rtlCol="0">
            <a:spAutoFit/>
          </a:bodyPr>
          <a:lstStyle/>
          <a:p>
            <a:r>
              <a:rPr lang="zh-CN" altLang="en-US" b="1" dirty="0" smtClean="0"/>
              <a:t>海量的药学知识</a:t>
            </a:r>
            <a:endParaRPr lang="zh-CN" altLang="en-US" b="1" dirty="0"/>
          </a:p>
        </p:txBody>
      </p:sp>
      <p:sp>
        <p:nvSpPr>
          <p:cNvPr id="18" name="TextBox 17"/>
          <p:cNvSpPr txBox="1"/>
          <p:nvPr/>
        </p:nvSpPr>
        <p:spPr>
          <a:xfrm>
            <a:off x="972437" y="3877944"/>
            <a:ext cx="1152128" cy="369332"/>
          </a:xfrm>
          <a:prstGeom prst="rect">
            <a:avLst/>
          </a:prstGeom>
          <a:noFill/>
        </p:spPr>
        <p:txBody>
          <a:bodyPr wrap="square" rtlCol="0">
            <a:spAutoFit/>
          </a:bodyPr>
          <a:lstStyle/>
          <a:p>
            <a:r>
              <a:rPr lang="zh-CN" altLang="en-US" b="1" dirty="0" smtClean="0"/>
              <a:t>临床药师</a:t>
            </a:r>
            <a:endParaRPr lang="zh-CN" altLang="en-US" b="1" dirty="0"/>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096" y="1212177"/>
            <a:ext cx="1440160" cy="1440160"/>
          </a:xfrm>
          <a:prstGeom prst="rect">
            <a:avLst/>
          </a:prstGeom>
        </p:spPr>
      </p:pic>
      <p:sp>
        <p:nvSpPr>
          <p:cNvPr id="21" name="TextBox 20"/>
          <p:cNvSpPr txBox="1"/>
          <p:nvPr/>
        </p:nvSpPr>
        <p:spPr>
          <a:xfrm>
            <a:off x="1186016" y="4244501"/>
            <a:ext cx="2741193" cy="1754326"/>
          </a:xfrm>
          <a:prstGeom prst="rect">
            <a:avLst/>
          </a:prstGeom>
          <a:noFill/>
        </p:spPr>
        <p:txBody>
          <a:bodyPr wrap="square" rtlCol="0">
            <a:spAutoFit/>
          </a:bodyPr>
          <a:lstStyle/>
          <a:p>
            <a:r>
              <a:rPr lang="en-US" altLang="zh-CN" dirty="0" smtClean="0"/>
              <a:t>        </a:t>
            </a:r>
            <a:r>
              <a:rPr lang="zh-CN" altLang="zh-CN" dirty="0" smtClean="0"/>
              <a:t>临床药师</a:t>
            </a:r>
            <a:r>
              <a:rPr lang="zh-CN" altLang="zh-CN" dirty="0"/>
              <a:t>职业定位于运用药学</a:t>
            </a:r>
            <a:r>
              <a:rPr lang="zh-CN" altLang="zh-CN" dirty="0" smtClean="0"/>
              <a:t>专业知识从事</a:t>
            </a:r>
            <a:r>
              <a:rPr lang="zh-CN" altLang="zh-CN" dirty="0"/>
              <a:t>药学监护工作，并与临床医生、护师合作参加临床药物治疗方案的确定等相关的药学技术工作</a:t>
            </a:r>
            <a:r>
              <a:rPr lang="zh-CN" altLang="en-US" dirty="0"/>
              <a:t>。</a:t>
            </a:r>
          </a:p>
        </p:txBody>
      </p:sp>
    </p:spTree>
    <p:extLst>
      <p:ext uri="{BB962C8B-B14F-4D97-AF65-F5344CB8AC3E}">
        <p14:creationId xmlns:p14="http://schemas.microsoft.com/office/powerpoint/2010/main" val="2251943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研究现状</a:t>
            </a:r>
            <a:endParaRPr lang="zh-CN" altLang="en-US" dirty="0"/>
          </a:p>
        </p:txBody>
      </p:sp>
      <p:sp>
        <p:nvSpPr>
          <p:cNvPr id="6" name="TextBox 5"/>
          <p:cNvSpPr txBox="1"/>
          <p:nvPr/>
        </p:nvSpPr>
        <p:spPr>
          <a:xfrm>
            <a:off x="973239" y="1448323"/>
            <a:ext cx="6417141" cy="369332"/>
          </a:xfrm>
          <a:prstGeom prst="rect">
            <a:avLst/>
          </a:prstGeom>
          <a:noFill/>
        </p:spPr>
        <p:txBody>
          <a:bodyPr wrap="none" rtlCol="0">
            <a:spAutoFit/>
          </a:bodyPr>
          <a:lstStyle/>
          <a:p>
            <a:r>
              <a:rPr lang="zh-CN" altLang="en-US" dirty="0" smtClean="0"/>
              <a:t>临床药师管理系统（图）是对临床药师日常工作的计算机化。</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3736798880"/>
              </p:ext>
            </p:extLst>
          </p:nvPr>
        </p:nvGraphicFramePr>
        <p:xfrm>
          <a:off x="2987824" y="1988840"/>
          <a:ext cx="5837514" cy="3974009"/>
        </p:xfrm>
        <a:graphic>
          <a:graphicData uri="http://schemas.openxmlformats.org/presentationml/2006/ole">
            <mc:AlternateContent xmlns:mc="http://schemas.openxmlformats.org/markup-compatibility/2006">
              <mc:Choice xmlns:v="urn:schemas-microsoft-com:vml" Requires="v">
                <p:oleObj spid="_x0000_s1087" name="Visio" r:id="rId4" imgW="10222641" imgH="6964650" progId="Visio.Drawing.11">
                  <p:embed/>
                </p:oleObj>
              </mc:Choice>
              <mc:Fallback>
                <p:oleObj name="Visio" r:id="rId4" imgW="10222641" imgH="6964650" progId="Visio.Drawing.11">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1988840"/>
                        <a:ext cx="5837514" cy="3974009"/>
                      </a:xfrm>
                      <a:prstGeom prst="rect">
                        <a:avLst/>
                      </a:prstGeom>
                      <a:noFill/>
                      <a:ln>
                        <a:noFill/>
                      </a:ln>
                    </p:spPr>
                  </p:pic>
                </p:oleObj>
              </mc:Fallback>
            </mc:AlternateContent>
          </a:graphicData>
        </a:graphic>
      </p:graphicFrame>
      <p:sp>
        <p:nvSpPr>
          <p:cNvPr id="14" name="TextBox 13"/>
          <p:cNvSpPr txBox="1"/>
          <p:nvPr/>
        </p:nvSpPr>
        <p:spPr>
          <a:xfrm>
            <a:off x="973239" y="3034948"/>
            <a:ext cx="1942578" cy="1754326"/>
          </a:xfrm>
          <a:prstGeom prst="rect">
            <a:avLst/>
          </a:prstGeom>
          <a:noFill/>
        </p:spPr>
        <p:txBody>
          <a:bodyPr wrap="square" rtlCol="0">
            <a:spAutoFit/>
          </a:bodyPr>
          <a:lstStyle/>
          <a:p>
            <a:pPr algn="ctr"/>
            <a:r>
              <a:rPr lang="zh-CN" altLang="en-US" b="1" dirty="0" smtClean="0">
                <a:solidFill>
                  <a:srgbClr val="FF0000"/>
                </a:solidFill>
              </a:rPr>
              <a:t>不足</a:t>
            </a:r>
            <a:endParaRPr lang="en-US" altLang="zh-CN" b="1" dirty="0" smtClean="0">
              <a:solidFill>
                <a:srgbClr val="FF0000"/>
              </a:solidFill>
            </a:endParaRPr>
          </a:p>
          <a:p>
            <a:r>
              <a:rPr lang="zh-CN" altLang="en-US" dirty="0" smtClean="0"/>
              <a:t>不能</a:t>
            </a:r>
            <a:r>
              <a:rPr lang="zh-CN" altLang="en-US" dirty="0"/>
              <a:t>对海量、日新月异的药学知识</a:t>
            </a:r>
            <a:r>
              <a:rPr lang="zh-CN" altLang="en-US" dirty="0" smtClean="0"/>
              <a:t>进行</a:t>
            </a:r>
            <a:r>
              <a:rPr lang="zh-CN" altLang="en-US" dirty="0"/>
              <a:t>组织</a:t>
            </a:r>
            <a:r>
              <a:rPr lang="zh-CN" altLang="en-US" dirty="0" smtClean="0"/>
              <a:t>和管理，</a:t>
            </a:r>
            <a:r>
              <a:rPr lang="zh-CN" altLang="en-US" dirty="0"/>
              <a:t>快速地令其运用到临床上。</a:t>
            </a:r>
          </a:p>
        </p:txBody>
      </p:sp>
      <p:sp>
        <p:nvSpPr>
          <p:cNvPr id="15" name="矩形 14"/>
          <p:cNvSpPr/>
          <p:nvPr/>
        </p:nvSpPr>
        <p:spPr>
          <a:xfrm>
            <a:off x="973239" y="3034948"/>
            <a:ext cx="1726553" cy="1754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3893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355096" y="42110"/>
            <a:ext cx="8041440" cy="1442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dirty="0" smtClean="0">
                <a:solidFill>
                  <a:prstClr val="black"/>
                </a:solidFill>
              </a:rPr>
              <a:t>目录</a:t>
            </a:r>
            <a:endParaRPr lang="zh-CN" altLang="en-US" dirty="0">
              <a:solidFill>
                <a:prstClr val="black"/>
              </a:solidFill>
            </a:endParaRPr>
          </a:p>
        </p:txBody>
      </p:sp>
      <p:sp>
        <p:nvSpPr>
          <p:cNvPr id="4" name="内容占位符 2"/>
          <p:cNvSpPr>
            <a:spLocks noGrp="1"/>
          </p:cNvSpPr>
          <p:nvPr>
            <p:ph idx="1"/>
          </p:nvPr>
        </p:nvSpPr>
        <p:spPr>
          <a:xfrm>
            <a:off x="2843808" y="1461402"/>
            <a:ext cx="3507160" cy="3528392"/>
          </a:xfrm>
        </p:spPr>
        <p:txBody>
          <a:bodyPr>
            <a:noAutofit/>
          </a:bodyPr>
          <a:lstStyle/>
          <a:p>
            <a:pPr>
              <a:lnSpc>
                <a:spcPct val="150000"/>
              </a:lnSpc>
              <a:buFont typeface="Wingdings" panose="05000000000000000000" pitchFamily="2" charset="2"/>
              <a:buChar char="p"/>
            </a:pPr>
            <a:r>
              <a:rPr lang="zh-CN" altLang="en-US" sz="2400" b="1" dirty="0" smtClean="0"/>
              <a:t> </a:t>
            </a:r>
            <a:r>
              <a:rPr kumimoji="1" lang="zh-CN" altLang="en-US" sz="2400" b="1" dirty="0">
                <a:solidFill>
                  <a:srgbClr val="000000"/>
                </a:solidFill>
                <a:latin typeface="Times New Roman" panose="02020603050405020304" pitchFamily="18" charset="0"/>
                <a:cs typeface="Times New Roman" panose="02020603050405020304" pitchFamily="18" charset="0"/>
              </a:rPr>
              <a:t>课题</a:t>
            </a:r>
            <a:r>
              <a:rPr kumimoji="1" lang="zh-CN" altLang="en-US" sz="2400" b="1" dirty="0" smtClean="0">
                <a:solidFill>
                  <a:srgbClr val="000000"/>
                </a:solidFill>
                <a:latin typeface="Times New Roman" panose="02020603050405020304" pitchFamily="18" charset="0"/>
                <a:cs typeface="Times New Roman" panose="02020603050405020304" pitchFamily="18" charset="0"/>
              </a:rPr>
              <a:t>背景和研究现状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lang="zh-CN" altLang="en-US" sz="2400" b="1" i="1" u="sng" dirty="0">
                <a:solidFill>
                  <a:srgbClr val="C00000"/>
                </a:solidFill>
              </a:rPr>
              <a:t> 主要工作和意义</a:t>
            </a:r>
            <a:endParaRPr lang="en-US" altLang="zh-CN" sz="2400" b="1" i="1" u="sng" dirty="0">
              <a:solidFill>
                <a:srgbClr val="C00000"/>
              </a:solidFill>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a:t>
            </a:r>
            <a:r>
              <a:rPr kumimoji="1" lang="zh-CN" altLang="en-US" sz="2400" b="1" dirty="0" smtClean="0">
                <a:solidFill>
                  <a:srgbClr val="000000"/>
                </a:solidFill>
                <a:latin typeface="Times New Roman" panose="02020603050405020304" pitchFamily="18" charset="0"/>
                <a:cs typeface="Times New Roman" panose="02020603050405020304" pitchFamily="18" charset="0"/>
              </a:rPr>
              <a:t>框架</a:t>
            </a:r>
            <a:r>
              <a:rPr kumimoji="1" lang="zh-CN" altLang="en-US" sz="2400" b="1" dirty="0">
                <a:solidFill>
                  <a:srgbClr val="000000"/>
                </a:solidFill>
                <a:latin typeface="Times New Roman" panose="02020603050405020304" pitchFamily="18" charset="0"/>
                <a:cs typeface="Times New Roman" panose="02020603050405020304" pitchFamily="18" charset="0"/>
              </a:rPr>
              <a:t>研究</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临床药学知识库</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临床用药监控服务</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en-US" altLang="zh-CN" sz="2400" b="1" dirty="0">
                <a:solidFill>
                  <a:srgbClr val="000000"/>
                </a:solidFill>
                <a:latin typeface="Times New Roman" panose="02020603050405020304" pitchFamily="18" charset="0"/>
                <a:cs typeface="Times New Roman" panose="02020603050405020304" pitchFamily="18" charset="0"/>
              </a:rPr>
              <a:t> </a:t>
            </a:r>
            <a:r>
              <a:rPr kumimoji="1" lang="zh-CN" altLang="en-US" sz="2400" b="1" dirty="0">
                <a:solidFill>
                  <a:srgbClr val="000000"/>
                </a:solidFill>
                <a:latin typeface="Times New Roman" panose="02020603050405020304" pitchFamily="18" charset="0"/>
                <a:cs typeface="Times New Roman" panose="02020603050405020304" pitchFamily="18" charset="0"/>
              </a:rPr>
              <a:t>系统评估</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p"/>
            </a:pPr>
            <a:r>
              <a:rPr kumimoji="1" lang="zh-CN" altLang="en-US" sz="2400" b="1" dirty="0" smtClean="0">
                <a:solidFill>
                  <a:srgbClr val="000000"/>
                </a:solidFill>
                <a:latin typeface="Times New Roman" panose="02020603050405020304" pitchFamily="18" charset="0"/>
                <a:cs typeface="Times New Roman" panose="02020603050405020304" pitchFamily="18" charset="0"/>
              </a:rPr>
              <a:t> 总结</a:t>
            </a:r>
            <a:r>
              <a:rPr kumimoji="1" lang="zh-CN" altLang="en-US" sz="2400" b="1" dirty="0">
                <a:solidFill>
                  <a:srgbClr val="000000"/>
                </a:solidFill>
                <a:latin typeface="Times New Roman" panose="02020603050405020304" pitchFamily="18" charset="0"/>
                <a:cs typeface="Times New Roman" panose="02020603050405020304" pitchFamily="18" charset="0"/>
              </a:rPr>
              <a:t>与展望</a:t>
            </a:r>
            <a:endParaRPr kumimoji="1" lang="en-US" altLang="zh-CN" sz="2400" b="1" dirty="0">
              <a:solidFill>
                <a:srgbClr val="000000"/>
              </a:solidFill>
              <a:latin typeface="Times New Roman" panose="02020603050405020304" pitchFamily="18" charset="0"/>
              <a:cs typeface="Times New Roman" panose="02020603050405020304" pitchFamily="18" charset="0"/>
            </a:endParaRPr>
          </a:p>
          <a:p>
            <a:pPr marL="0" indent="0">
              <a:lnSpc>
                <a:spcPct val="150000"/>
              </a:lnSpc>
              <a:buNone/>
            </a:pPr>
            <a:endParaRPr kumimoji="1" lang="en-US" altLang="zh-CN" sz="2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922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smtClean="0"/>
              <a:t>主要工作</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949129068"/>
              </p:ext>
            </p:extLst>
          </p:nvPr>
        </p:nvGraphicFramePr>
        <p:xfrm>
          <a:off x="1475656" y="0"/>
          <a:ext cx="5778525" cy="6286593"/>
        </p:xfrm>
        <a:graphic>
          <a:graphicData uri="http://schemas.openxmlformats.org/presentationml/2006/ole">
            <mc:AlternateContent xmlns:mc="http://schemas.openxmlformats.org/markup-compatibility/2006">
              <mc:Choice xmlns:v="urn:schemas-microsoft-com:vml" Requires="v">
                <p:oleObj spid="_x0000_s2110" name="Visio" r:id="rId4" imgW="5938920" imgH="6460915" progId="Visio.Drawing.11">
                  <p:embed/>
                </p:oleObj>
              </mc:Choice>
              <mc:Fallback>
                <p:oleObj name="Visio" r:id="rId4" imgW="5938920" imgH="6460915" progId="Visio.Drawing.11">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0"/>
                        <a:ext cx="5778525" cy="6286593"/>
                      </a:xfrm>
                      <a:prstGeom prst="rect">
                        <a:avLst/>
                      </a:prstGeom>
                      <a:noFill/>
                      <a:ln>
                        <a:noFill/>
                      </a:ln>
                    </p:spPr>
                  </p:pic>
                </p:oleObj>
              </mc:Fallback>
            </mc:AlternateContent>
          </a:graphicData>
        </a:graphic>
      </p:graphicFrame>
      <p:cxnSp>
        <p:nvCxnSpPr>
          <p:cNvPr id="4" name="直接连接符 3"/>
          <p:cNvCxnSpPr/>
          <p:nvPr/>
        </p:nvCxnSpPr>
        <p:spPr>
          <a:xfrm>
            <a:off x="683568" y="1988840"/>
            <a:ext cx="80648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83568" y="5013176"/>
            <a:ext cx="80648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100392" y="2492896"/>
            <a:ext cx="461665" cy="1708160"/>
          </a:xfrm>
          <a:prstGeom prst="rect">
            <a:avLst/>
          </a:prstGeom>
          <a:noFill/>
        </p:spPr>
        <p:txBody>
          <a:bodyPr vert="eaVert" wrap="none" rtlCol="0">
            <a:spAutoFit/>
          </a:bodyPr>
          <a:lstStyle/>
          <a:p>
            <a:r>
              <a:rPr lang="zh-CN" altLang="en-US" dirty="0" smtClean="0"/>
              <a:t>知识组织和管理</a:t>
            </a:r>
            <a:endParaRPr lang="zh-CN" altLang="en-US" dirty="0"/>
          </a:p>
        </p:txBody>
      </p:sp>
      <p:sp>
        <p:nvSpPr>
          <p:cNvPr id="7" name="TextBox 6"/>
          <p:cNvSpPr txBox="1"/>
          <p:nvPr/>
        </p:nvSpPr>
        <p:spPr>
          <a:xfrm>
            <a:off x="8100391" y="1038209"/>
            <a:ext cx="461665" cy="1015663"/>
          </a:xfrm>
          <a:prstGeom prst="rect">
            <a:avLst/>
          </a:prstGeom>
          <a:noFill/>
        </p:spPr>
        <p:txBody>
          <a:bodyPr vert="eaVert" wrap="none" rtlCol="0">
            <a:spAutoFit/>
          </a:bodyPr>
          <a:lstStyle/>
          <a:p>
            <a:r>
              <a:rPr lang="zh-CN" altLang="en-US" dirty="0" smtClean="0"/>
              <a:t>知识获取</a:t>
            </a:r>
            <a:endParaRPr lang="zh-CN" altLang="en-US" dirty="0"/>
          </a:p>
        </p:txBody>
      </p:sp>
      <p:sp>
        <p:nvSpPr>
          <p:cNvPr id="8" name="TextBox 7"/>
          <p:cNvSpPr txBox="1"/>
          <p:nvPr/>
        </p:nvSpPr>
        <p:spPr>
          <a:xfrm>
            <a:off x="8100392" y="5301208"/>
            <a:ext cx="461665" cy="1015663"/>
          </a:xfrm>
          <a:prstGeom prst="rect">
            <a:avLst/>
          </a:prstGeom>
          <a:noFill/>
        </p:spPr>
        <p:txBody>
          <a:bodyPr vert="eaVert" wrap="none" rtlCol="0">
            <a:spAutoFit/>
          </a:bodyPr>
          <a:lstStyle/>
          <a:p>
            <a:r>
              <a:rPr lang="zh-CN" altLang="en-US" dirty="0" smtClean="0"/>
              <a:t>知识应用</a:t>
            </a:r>
            <a:endParaRPr lang="zh-CN" altLang="en-US" dirty="0"/>
          </a:p>
        </p:txBody>
      </p:sp>
    </p:spTree>
    <p:extLst>
      <p:ext uri="{BB962C8B-B14F-4D97-AF65-F5344CB8AC3E}">
        <p14:creationId xmlns:p14="http://schemas.microsoft.com/office/powerpoint/2010/main" val="1082627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5096" y="42110"/>
            <a:ext cx="8041440" cy="1442674"/>
          </a:xfrm>
        </p:spPr>
        <p:txBody>
          <a:bodyPr/>
          <a:lstStyle/>
          <a:p>
            <a:r>
              <a:rPr lang="zh-CN" altLang="en-US" dirty="0"/>
              <a:t>意义</a:t>
            </a:r>
          </a:p>
        </p:txBody>
      </p:sp>
      <p:sp>
        <p:nvSpPr>
          <p:cNvPr id="3" name="TextBox 2"/>
          <p:cNvSpPr txBox="1"/>
          <p:nvPr/>
        </p:nvSpPr>
        <p:spPr>
          <a:xfrm>
            <a:off x="1112314" y="2276872"/>
            <a:ext cx="7492134" cy="2123658"/>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zh-CN" altLang="en-US" sz="2400" b="1" dirty="0">
                <a:solidFill>
                  <a:schemeClr val="accent1">
                    <a:lumMod val="75000"/>
                  </a:schemeClr>
                </a:solidFill>
              </a:rPr>
              <a:t>实现</a:t>
            </a:r>
            <a:r>
              <a:rPr lang="zh-CN" altLang="en-US" sz="2400" b="1" dirty="0" smtClean="0">
                <a:solidFill>
                  <a:schemeClr val="accent1">
                    <a:lumMod val="75000"/>
                  </a:schemeClr>
                </a:solidFill>
              </a:rPr>
              <a:t>对海量药学知识的组织和管理</a:t>
            </a:r>
            <a:endParaRPr lang="en-US" altLang="zh-CN" sz="2400" b="1" dirty="0" smtClean="0">
              <a:solidFill>
                <a:schemeClr val="accent1">
                  <a:lumMod val="75000"/>
                </a:schemeClr>
              </a:solidFill>
            </a:endParaRPr>
          </a:p>
          <a:p>
            <a:pPr marL="285750" indent="-285750">
              <a:lnSpc>
                <a:spcPct val="150000"/>
              </a:lnSpc>
              <a:buFont typeface="Wingdings" panose="05000000000000000000" pitchFamily="2" charset="2"/>
              <a:buChar char="Ø"/>
            </a:pPr>
            <a:r>
              <a:rPr lang="zh-CN" altLang="en-US" sz="2400" b="1" dirty="0" smtClean="0">
                <a:solidFill>
                  <a:schemeClr val="accent1">
                    <a:lumMod val="75000"/>
                  </a:schemeClr>
                </a:solidFill>
              </a:rPr>
              <a:t>有效的融合计算机知识库、临床药师、临床医生等资源为临床用药提供有效保障</a:t>
            </a:r>
            <a:endParaRPr lang="zh-CN" altLang="en-US" sz="2400" b="1" dirty="0">
              <a:solidFill>
                <a:schemeClr val="accent1">
                  <a:lumMod val="75000"/>
                </a:schemeClr>
              </a:solidFill>
            </a:endParaRPr>
          </a:p>
        </p:txBody>
      </p:sp>
    </p:spTree>
    <p:extLst>
      <p:ext uri="{BB962C8B-B14F-4D97-AF65-F5344CB8AC3E}">
        <p14:creationId xmlns:p14="http://schemas.microsoft.com/office/powerpoint/2010/main" val="3436367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19582</TotalTime>
  <Words>2500</Words>
  <Application>Microsoft Office PowerPoint</Application>
  <PresentationFormat>全屏显示(4:3)</PresentationFormat>
  <Paragraphs>389</Paragraphs>
  <Slides>35</Slides>
  <Notes>16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7" baseType="lpstr">
      <vt:lpstr>Arial</vt:lpstr>
      <vt:lpstr>宋体</vt:lpstr>
      <vt:lpstr>仿宋_GB2312</vt:lpstr>
      <vt:lpstr>Times New Roman</vt:lpstr>
      <vt:lpstr>黑体</vt:lpstr>
      <vt:lpstr>Cambria Math</vt:lpstr>
      <vt:lpstr>Wingdings</vt:lpstr>
      <vt:lpstr>楷体_GB2312</vt:lpstr>
      <vt:lpstr>Calibri</vt:lpstr>
      <vt:lpstr>Calibri Light</vt:lpstr>
      <vt:lpstr>Office 主题</vt:lpstr>
      <vt:lpstr>Visio</vt:lpstr>
      <vt:lpstr>知识库驱动的临床用药监控系统研究</vt:lpstr>
      <vt:lpstr>PowerPoint 演示文稿</vt:lpstr>
      <vt:lpstr>课题背景</vt:lpstr>
      <vt:lpstr>研究现状</vt:lpstr>
      <vt:lpstr>研究现状</vt:lpstr>
      <vt:lpstr>研究现状</vt:lpstr>
      <vt:lpstr>PowerPoint 演示文稿</vt:lpstr>
      <vt:lpstr>主要工作</vt:lpstr>
      <vt:lpstr>意义</vt:lpstr>
      <vt:lpstr>PowerPoint 演示文稿</vt:lpstr>
      <vt:lpstr>系统总体框架</vt:lpstr>
      <vt:lpstr>知识库框架-知识的存储</vt:lpstr>
      <vt:lpstr>知识库框架-知识的编辑</vt:lpstr>
      <vt:lpstr>临床药学服务框架-面向临床业务流程</vt:lpstr>
      <vt:lpstr>PowerPoint 演示文稿</vt:lpstr>
      <vt:lpstr>知识库主要内容</vt:lpstr>
      <vt:lpstr>合理用药规则</vt:lpstr>
      <vt:lpstr>药物统计知识</vt:lpstr>
      <vt:lpstr>药物统计知识</vt:lpstr>
      <vt:lpstr>监控规则知识</vt:lpstr>
      <vt:lpstr>监控规则知识</vt:lpstr>
      <vt:lpstr>PowerPoint 演示文稿</vt:lpstr>
      <vt:lpstr>临床用药监控服务</vt:lpstr>
      <vt:lpstr>常规用药监控</vt:lpstr>
      <vt:lpstr>合理用药支持</vt:lpstr>
      <vt:lpstr>抗生素使用统计</vt:lpstr>
      <vt:lpstr>围术期抗生素用药统计</vt:lpstr>
      <vt:lpstr>医院感染监控</vt:lpstr>
      <vt:lpstr>PowerPoint 演示文稿</vt:lpstr>
      <vt:lpstr>系统评估-知识库</vt:lpstr>
      <vt:lpstr>系统评估-临床用药监控服务</vt:lpstr>
      <vt:lpstr>PowerPoint 演示文稿</vt:lpstr>
      <vt:lpstr>总结</vt:lpstr>
      <vt:lpstr>展望</vt:lpstr>
      <vt:lpstr>PowerPoint 演示文稿</vt:lpstr>
    </vt:vector>
  </TitlesOfParts>
  <Company>ZJU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预答辩@2015</dc:title>
  <dc:creator>Liang Guowei</dc:creator>
  <cp:lastModifiedBy>lgw</cp:lastModifiedBy>
  <cp:revision>586</cp:revision>
  <cp:lastPrinted>2015-01-06T01:19:50Z</cp:lastPrinted>
  <dcterms:created xsi:type="dcterms:W3CDTF">2014-01-03T01:52:31Z</dcterms:created>
  <dcterms:modified xsi:type="dcterms:W3CDTF">2015-03-10T02:22:26Z</dcterms:modified>
</cp:coreProperties>
</file>